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86" r:id="rId2"/>
    <p:sldId id="467" r:id="rId3"/>
    <p:sldId id="415" r:id="rId4"/>
    <p:sldId id="442" r:id="rId5"/>
    <p:sldId id="419" r:id="rId6"/>
    <p:sldId id="431" r:id="rId7"/>
    <p:sldId id="450" r:id="rId8"/>
    <p:sldId id="462" r:id="rId9"/>
    <p:sldId id="463" r:id="rId10"/>
    <p:sldId id="458" r:id="rId11"/>
    <p:sldId id="461" r:id="rId12"/>
    <p:sldId id="464" r:id="rId13"/>
    <p:sldId id="453" r:id="rId14"/>
    <p:sldId id="452" r:id="rId15"/>
    <p:sldId id="459" r:id="rId16"/>
    <p:sldId id="451" r:id="rId17"/>
    <p:sldId id="454" r:id="rId18"/>
    <p:sldId id="455" r:id="rId19"/>
    <p:sldId id="460" r:id="rId20"/>
    <p:sldId id="456" r:id="rId21"/>
    <p:sldId id="457" r:id="rId22"/>
    <p:sldId id="417" r:id="rId23"/>
    <p:sldId id="446" r:id="rId24"/>
    <p:sldId id="471" r:id="rId25"/>
    <p:sldId id="443" r:id="rId26"/>
    <p:sldId id="447" r:id="rId27"/>
    <p:sldId id="449" r:id="rId28"/>
    <p:sldId id="465" r:id="rId29"/>
    <p:sldId id="466" r:id="rId30"/>
    <p:sldId id="439" r:id="rId31"/>
    <p:sldId id="322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326098"/>
    <a:srgbClr val="D9D9D9"/>
    <a:srgbClr val="FFFFFF"/>
    <a:srgbClr val="F2F2F2"/>
    <a:srgbClr val="000000"/>
    <a:srgbClr val="F57E1B"/>
    <a:srgbClr val="92D050"/>
    <a:srgbClr val="EBC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9820" autoAdjust="0"/>
  </p:normalViewPr>
  <p:slideViewPr>
    <p:cSldViewPr>
      <p:cViewPr varScale="1">
        <p:scale>
          <a:sx n="72" d="100"/>
          <a:sy n="72" d="100"/>
        </p:scale>
        <p:origin x="-122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9" Type="http://schemas.openxmlformats.org/officeDocument/2006/relationships/slide" Target="slides/slide10.xml"/><Relationship Id="rId20" Type="http://schemas.openxmlformats.org/officeDocument/2006/relationships/slide" Target="slides/slide21.xml"/><Relationship Id="rId21" Type="http://schemas.openxmlformats.org/officeDocument/2006/relationships/slide" Target="slides/slide22.xml"/><Relationship Id="rId22" Type="http://schemas.openxmlformats.org/officeDocument/2006/relationships/slide" Target="slides/slide26.xml"/><Relationship Id="rId23" Type="http://schemas.openxmlformats.org/officeDocument/2006/relationships/slide" Target="slides/slide28.xml"/><Relationship Id="rId24" Type="http://schemas.openxmlformats.org/officeDocument/2006/relationships/slide" Target="slides/slide29.xml"/><Relationship Id="rId10" Type="http://schemas.openxmlformats.org/officeDocument/2006/relationships/slide" Target="slides/slide11.xml"/><Relationship Id="rId11" Type="http://schemas.openxmlformats.org/officeDocument/2006/relationships/slide" Target="slides/slide12.xml"/><Relationship Id="rId12" Type="http://schemas.openxmlformats.org/officeDocument/2006/relationships/slide" Target="slides/slide13.xml"/><Relationship Id="rId13" Type="http://schemas.openxmlformats.org/officeDocument/2006/relationships/slide" Target="slides/slide14.xml"/><Relationship Id="rId14" Type="http://schemas.openxmlformats.org/officeDocument/2006/relationships/slide" Target="slides/slide15.xml"/><Relationship Id="rId15" Type="http://schemas.openxmlformats.org/officeDocument/2006/relationships/slide" Target="slides/slide16.xml"/><Relationship Id="rId16" Type="http://schemas.openxmlformats.org/officeDocument/2006/relationships/slide" Target="slides/slide17.xml"/><Relationship Id="rId17" Type="http://schemas.openxmlformats.org/officeDocument/2006/relationships/slide" Target="slides/slide18.xml"/><Relationship Id="rId18" Type="http://schemas.openxmlformats.org/officeDocument/2006/relationships/slide" Target="slides/slide19.xml"/><Relationship Id="rId19" Type="http://schemas.openxmlformats.org/officeDocument/2006/relationships/slide" Target="slides/slide20.xml"/><Relationship Id="rId1" Type="http://schemas.openxmlformats.org/officeDocument/2006/relationships/slide" Target="slides/slide2.xml"/><Relationship Id="rId2" Type="http://schemas.openxmlformats.org/officeDocument/2006/relationships/slide" Target="slides/slide3.xml"/><Relationship Id="rId3" Type="http://schemas.openxmlformats.org/officeDocument/2006/relationships/slide" Target="slides/slide4.xml"/><Relationship Id="rId4" Type="http://schemas.openxmlformats.org/officeDocument/2006/relationships/slide" Target="slides/slide5.xml"/><Relationship Id="rId5" Type="http://schemas.openxmlformats.org/officeDocument/2006/relationships/slide" Target="slides/slide6.xml"/><Relationship Id="rId6" Type="http://schemas.openxmlformats.org/officeDocument/2006/relationships/slide" Target="slides/slide7.xml"/><Relationship Id="rId7" Type="http://schemas.openxmlformats.org/officeDocument/2006/relationships/slide" Target="slides/slide8.xml"/><Relationship Id="rId8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11A363E-5B3A-C945-A3AB-2E2EDF2C41D1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34AA01-813A-5A43-A571-A1366FD8E5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3477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Arial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10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11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13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14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15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16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17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19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20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21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26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29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E4D83A87-3348-564F-8D19-2BF1C2931240}" type="slidenum">
              <a:rPr kumimoji="0" lang="ru-RU" sz="1200">
                <a:latin typeface="Arial" charset="0"/>
              </a:rPr>
              <a:pPr/>
              <a:t>31</a:t>
            </a:fld>
            <a:endParaRPr kumimoji="0" lang="ru-RU" sz="1200">
              <a:latin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3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4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5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6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7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8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9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3E44-FDA8-554D-B42E-E777FD983B50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B616-9CAE-4A44-B85F-737E4EBAB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1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4ECF8-889D-BA47-9145-D621F419F3A4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2323C-2470-C544-B2E3-30F1DE1475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6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F1BF-7DFF-4249-AFD2-C687EB86E315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2BB52-FD3B-764D-9A90-2441CFEB4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794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9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ADBC4-FB6A-4C44-93B2-B96D5645C1F6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0B41-6663-BB4F-877C-56F39A6B4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2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1F906-DDD9-8541-84AB-E60847F89E72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69EE46-EB80-104C-8F04-F28B5F84F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469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CE04-88CB-124F-A27A-E6FC0B7E5DEB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1AB79-3EBA-6F4B-8110-17DF8DBF4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592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54E32-6E79-324D-8FF8-35FC912F7BDD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0DD2D-E904-FC43-9CC5-ADC486AAE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4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12180-615F-E141-B17F-A013D2874802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1C6D7-C566-F143-B30B-2F8319CD2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9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917AB-E139-544E-80EF-800F1407319F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D02F6-3BF6-7944-A427-3284E57153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99979-EEBA-E746-94F8-2EE400B1F1A2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D0465-53B4-6B4B-B843-99683848F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81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F2AAC-8C67-B74D-B7AA-537ABBA1BDC8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A57C6-7DE0-6A4C-A72E-4A6D1BBE7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03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2146990-9139-B545-B41B-EF35D6EA1DF2}" type="datetimeFigureOut">
              <a:rPr lang="ru-RU"/>
              <a:pPr>
                <a:defRPr/>
              </a:pPr>
              <a:t>17.04.14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A3355F2-5485-2D48-8B7A-E1F777652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hyperlink" Target="http://www.cisco.com/web/RU/news/releases/txt/2013/02/020713a.html" TargetMode="External"/><Relationship Id="rId7" Type="http://schemas.openxmlformats.org/officeDocument/2006/relationships/hyperlink" Target="http://www.forbes.com/sites/louiscolumbus/2013/09/12/idc-87-of-connected-devices-by-2017-will-be-tablets-and-smartphones/?utm_content=buffer6c391&amp;utm_source=buffer&amp;utm_medium=linkedin&amp;utm_campaign=Buffer" TargetMode="External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hyperlink" Target="http://www.1c-bitrix.ru/partners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7" Type="http://schemas.openxmlformats.org/officeDocument/2006/relationships/hyperlink" Target="https://itunes.apple.com/ru/app/izdania-iz-ruk-v-ruki/id675068450?mt=8" TargetMode="External"/><Relationship Id="rId8" Type="http://schemas.openxmlformats.org/officeDocument/2006/relationships/image" Target="../media/image14.png"/><Relationship Id="rId9" Type="http://schemas.openxmlformats.org/officeDocument/2006/relationships/hyperlink" Target="https://play.google.com/store/apps/details?id=ru.zsko.app" TargetMode="External"/><Relationship Id="rId10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microsoft.com/office/2007/relationships/hdphoto" Target="../media/hdphoto2.wdp"/><Relationship Id="rId14" Type="http://schemas.microsoft.com/office/2007/relationships/hdphoto" Target="../media/hdphoto3.wdp"/><Relationship Id="rId15" Type="http://schemas.openxmlformats.org/officeDocument/2006/relationships/image" Target="../media/image54.png"/><Relationship Id="rId16" Type="http://schemas.openxmlformats.org/officeDocument/2006/relationships/hyperlink" Target="https://itunes.apple.com/ru/app/tulupov/id675058597?mt=8" TargetMode="External"/><Relationship Id="rId17" Type="http://schemas.openxmlformats.org/officeDocument/2006/relationships/hyperlink" Target="https://play.google.com/store/apps/details?id=com.app.tulupov" TargetMode="External"/><Relationship Id="rId18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hyperlink" Target="https://itunes.apple.com/ru/app/philadelphia/id674680078?mt=8" TargetMode="External"/><Relationship Id="rId7" Type="http://schemas.openxmlformats.org/officeDocument/2006/relationships/image" Target="../media/image14.png"/><Relationship Id="rId8" Type="http://schemas.openxmlformats.org/officeDocument/2006/relationships/hyperlink" Target="https://play.google.com/store/apps/details?id=com.app.philadelphia" TargetMode="External"/><Relationship Id="rId9" Type="http://schemas.openxmlformats.org/officeDocument/2006/relationships/image" Target="../media/image15.png"/><Relationship Id="rId10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11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39.png"/><Relationship Id="rId10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14252076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6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5" y="2060848"/>
            <a:ext cx="9143556" cy="2228800"/>
          </a:xfrm>
          <a:prstGeom prst="rect">
            <a:avLst/>
          </a:prstGeom>
          <a:solidFill>
            <a:srgbClr val="FFFFF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1520" y="2857500"/>
            <a:ext cx="8713787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endParaRPr kumimoji="0" lang="ru-RU" sz="36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94453" y="2420888"/>
            <a:ext cx="8964488" cy="1372304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r"/>
            <a:r>
              <a:rPr lang="ru-RU" b="1" dirty="0" smtClean="0"/>
              <a:t>Мобильное приложение</a:t>
            </a:r>
            <a:r>
              <a:rPr lang="en-US" b="1" dirty="0" smtClean="0"/>
              <a:t> </a:t>
            </a:r>
            <a:r>
              <a:rPr lang="ru-RU" b="1" dirty="0" smtClean="0"/>
              <a:t>для сайтов и интернет-магазинов</a:t>
            </a:r>
            <a:endParaRPr lang="ru-RU" b="1" dirty="0"/>
          </a:p>
        </p:txBody>
      </p:sp>
      <p:pic>
        <p:nvPicPr>
          <p:cNvPr id="13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798" y="1268760"/>
            <a:ext cx="3636404" cy="5454607"/>
          </a:xfrm>
          <a:prstGeom prst="roundRect">
            <a:avLst>
              <a:gd name="adj" fmla="val 3861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Раздел каталога товаров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96" y="1268760"/>
            <a:ext cx="3672409" cy="5508614"/>
          </a:xfrm>
          <a:prstGeom prst="roundRect">
            <a:avLst>
              <a:gd name="adj" fmla="val 3987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Умный фильтр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0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96" y="1268760"/>
            <a:ext cx="3672408" cy="5508612"/>
          </a:xfrm>
          <a:prstGeom prst="roundRect">
            <a:avLst>
              <a:gd name="adj" fmla="val 2450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Поиск по </a:t>
            </a:r>
            <a:r>
              <a:rPr kumimoji="0" lang="ru-RU" sz="2800" b="1" dirty="0" err="1" smtClean="0"/>
              <a:t>штрихкоду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0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798" y="1268760"/>
            <a:ext cx="3636404" cy="5454606"/>
          </a:xfrm>
          <a:prstGeom prst="roundRect">
            <a:avLst>
              <a:gd name="adj" fmla="val 3756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Карточка товара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96" y="1268760"/>
            <a:ext cx="3672408" cy="5508612"/>
          </a:xfrm>
          <a:prstGeom prst="roundRect">
            <a:avLst>
              <a:gd name="adj" fmla="val 4025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Характеристики товара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96" y="1268760"/>
            <a:ext cx="3672408" cy="5508613"/>
          </a:xfrm>
          <a:prstGeom prst="roundRect">
            <a:avLst>
              <a:gd name="adj" fmla="val 3560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Товар в корзине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24" y="1268760"/>
            <a:ext cx="3654152" cy="5481228"/>
          </a:xfrm>
          <a:prstGeom prst="roundRect">
            <a:avLst>
              <a:gd name="adj" fmla="val 3214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Оформление заказа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798" y="1268760"/>
            <a:ext cx="3636404" cy="5454606"/>
          </a:xfrm>
          <a:prstGeom prst="roundRect">
            <a:avLst>
              <a:gd name="adj" fmla="val 3508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Выбор типа плательщика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24" y="1268760"/>
            <a:ext cx="3654152" cy="5481228"/>
          </a:xfrm>
          <a:prstGeom prst="roundRect">
            <a:avLst>
              <a:gd name="adj" fmla="val 2467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Информация для доставки заказа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60" y="1282415"/>
            <a:ext cx="3663280" cy="5494920"/>
          </a:xfrm>
          <a:prstGeom prst="roundRect">
            <a:avLst>
              <a:gd name="adj" fmla="val 3247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Проверка данных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70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 descr="20672316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1" b="11212"/>
          <a:stretch/>
        </p:blipFill>
        <p:spPr>
          <a:xfrm>
            <a:off x="0" y="-11210"/>
            <a:ext cx="9180512" cy="6869211"/>
          </a:xfrm>
          <a:prstGeom prst="rect">
            <a:avLst/>
          </a:prstGeom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9" y="11115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7544" y="1052736"/>
            <a:ext cx="8424936" cy="5256584"/>
          </a:xfrm>
          <a:prstGeom prst="rect">
            <a:avLst/>
          </a:prstGeom>
          <a:solidFill>
            <a:srgbClr val="FFFFFF">
              <a:alpha val="76000"/>
            </a:srgbClr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4221088"/>
            <a:ext cx="7995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ru-RU" sz="2800" dirty="0" smtClean="0"/>
              <a:t>В </a:t>
            </a:r>
            <a:r>
              <a:rPr lang="ru-RU" sz="2800" dirty="0"/>
              <a:t>период с 2012 по 2017 гг. объем мобильного трафика вырастет в 13 раз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368" y="4797152"/>
            <a:ext cx="720080" cy="449315"/>
          </a:xfrm>
          <a:prstGeom prst="round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15988" y="4941170"/>
            <a:ext cx="1668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hlinkClick r:id="rId6"/>
              </a:rPr>
              <a:t>П</a:t>
            </a:r>
            <a:r>
              <a:rPr lang="ru-RU" sz="1400" dirty="0" smtClean="0">
                <a:solidFill>
                  <a:schemeClr val="bg1"/>
                </a:solidFill>
                <a:hlinkClick r:id="rId6"/>
              </a:rPr>
              <a:t>о </a:t>
            </a:r>
            <a:r>
              <a:rPr lang="ru-RU" sz="1400" dirty="0">
                <a:solidFill>
                  <a:schemeClr val="bg1"/>
                </a:solidFill>
                <a:hlinkClick r:id="rId6"/>
              </a:rPr>
              <a:t>прогнозам </a:t>
            </a:r>
            <a:r>
              <a:rPr lang="ru-RU" sz="1400" dirty="0" err="1">
                <a:solidFill>
                  <a:schemeClr val="bg1"/>
                </a:solidFill>
                <a:hlinkClick r:id="rId6"/>
              </a:rPr>
              <a:t>Cisco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4" y="1340768"/>
            <a:ext cx="7630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Растет число </a:t>
            </a:r>
            <a:r>
              <a:rPr lang="ru-RU" sz="3200" dirty="0"/>
              <a:t>пользователей мобильными </a:t>
            </a:r>
            <a:r>
              <a:rPr lang="ru-RU" sz="3200" dirty="0" smtClean="0"/>
              <a:t>устройствами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36912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87</a:t>
            </a:r>
            <a:r>
              <a:rPr lang="en-US" sz="2800" dirty="0"/>
              <a:t>% Of Connected Devices By 2017 Will Be Tablets And Smartphones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15988" y="3356994"/>
            <a:ext cx="15826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hlinkClick r:id="rId7"/>
              </a:rPr>
              <a:t>П</a:t>
            </a:r>
            <a:r>
              <a:rPr lang="ru-RU" sz="1400" dirty="0" smtClean="0">
                <a:solidFill>
                  <a:schemeClr val="bg1"/>
                </a:solidFill>
                <a:hlinkClick r:id="rId7"/>
              </a:rPr>
              <a:t>о </a:t>
            </a:r>
            <a:r>
              <a:rPr lang="ru-RU" sz="1400" dirty="0">
                <a:solidFill>
                  <a:schemeClr val="bg1"/>
                </a:solidFill>
                <a:hlinkClick r:id="rId7"/>
              </a:rPr>
              <a:t>прогнозам </a:t>
            </a:r>
            <a:r>
              <a:rPr lang="en-US" sz="1400" dirty="0">
                <a:solidFill>
                  <a:schemeClr val="bg1"/>
                </a:solidFill>
                <a:hlinkClick r:id="rId7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hlinkClick r:id="rId7"/>
              </a:rPr>
              <a:t>IDC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2361" y="3212976"/>
            <a:ext cx="936104" cy="378186"/>
          </a:xfrm>
          <a:prstGeom prst="roundRect">
            <a:avLst>
              <a:gd name="adj" fmla="val 16428"/>
            </a:avLst>
          </a:prstGeom>
        </p:spPr>
      </p:pic>
    </p:spTree>
    <p:extLst>
      <p:ext uri="{BB962C8B-B14F-4D97-AF65-F5344CB8AC3E}">
        <p14:creationId xmlns:p14="http://schemas.microsoft.com/office/powerpoint/2010/main" val="15957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96" y="1268760"/>
            <a:ext cx="3672408" cy="5508612"/>
          </a:xfrm>
          <a:prstGeom prst="roundRect">
            <a:avLst>
              <a:gd name="adj" fmla="val 1793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Выбор способа доставки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96" y="1301031"/>
            <a:ext cx="3672408" cy="5508612"/>
          </a:xfrm>
          <a:prstGeom prst="roundRect">
            <a:avLst>
              <a:gd name="adj" fmla="val 2166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Состав заказа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0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991429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/>
          <a:stretch/>
        </p:blipFill>
        <p:spPr>
          <a:xfrm>
            <a:off x="-1" y="548"/>
            <a:ext cx="9144001" cy="68574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860032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88640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alibri"/>
                <a:cs typeface="Calibri"/>
              </a:rPr>
              <a:t>Автоматическое обновление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700808"/>
            <a:ext cx="4536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В </a:t>
            </a:r>
            <a:r>
              <a:rPr lang="ru-RU" sz="2800" dirty="0" smtClean="0"/>
              <a:t>вашем мобильном </a:t>
            </a:r>
            <a:r>
              <a:rPr lang="ru-RU" sz="2800" dirty="0"/>
              <a:t>приложении будет всегда актуальная информация! </a:t>
            </a:r>
            <a:endParaRPr lang="ru-RU" sz="2800" dirty="0" smtClean="0"/>
          </a:p>
          <a:p>
            <a:endParaRPr lang="ru-RU" sz="2400" dirty="0"/>
          </a:p>
          <a:p>
            <a:r>
              <a:rPr lang="ru-RU" sz="2400" dirty="0" smtClean="0"/>
              <a:t>Мобильное </a:t>
            </a:r>
            <a:r>
              <a:rPr lang="ru-RU" sz="2400" dirty="0"/>
              <a:t>приложение получает </a:t>
            </a:r>
            <a:r>
              <a:rPr lang="ru-RU" sz="2400" dirty="0" smtClean="0"/>
              <a:t>данные напрямую с вашего сайта или </a:t>
            </a:r>
            <a:r>
              <a:rPr lang="ru-RU" sz="2400" dirty="0"/>
              <a:t>интернет-</a:t>
            </a:r>
            <a:r>
              <a:rPr lang="ru-RU" sz="2400" dirty="0" smtClean="0"/>
              <a:t>магазина, поэтому его </a:t>
            </a:r>
            <a:r>
              <a:rPr lang="ru-RU" sz="2400" dirty="0"/>
              <a:t>не нужно </a:t>
            </a:r>
            <a:r>
              <a:rPr lang="ru-RU" sz="2400" dirty="0" err="1"/>
              <a:t>перевыпускать</a:t>
            </a:r>
            <a:r>
              <a:rPr lang="ru-RU" sz="2400" dirty="0"/>
              <a:t>, чтобы обновить каталог или </a:t>
            </a:r>
            <a:r>
              <a:rPr lang="ru-RU" sz="2400" dirty="0" smtClean="0"/>
              <a:t>цены.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492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67000" y="1391981"/>
            <a:ext cx="6477000" cy="4525963"/>
          </a:xfrm>
        </p:spPr>
        <p:txBody>
          <a:bodyPr/>
          <a:lstStyle/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Готовый функционал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 платформе более 1000 готовых функциональных возможностей не только для интернет-магазина, но и для всего сайта. Не требуется разработка магазина с нуля.</a:t>
            </a:r>
            <a:endParaRPr lang="ru-RU" sz="14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Быстрый запуск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Установка занимает всего 4 часа. Мастер запуска помогает быстро все настроить. 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Высокая производительность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Магазин выдерживает пиковые нагрузки.</a:t>
            </a:r>
            <a:endParaRPr lang="ru-RU" sz="18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Безопасность сайта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Сайт не взломают через «движок».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Свой каталог веб-приложений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Возможность быстро развивать сайт, предлагать клиентам новые возможности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Партнерская сеть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Легко сменить разработчика проекта</a:t>
            </a:r>
            <a:endParaRPr lang="ru-RU" sz="1600" dirty="0">
              <a:latin typeface="Calibri"/>
              <a:cs typeface="Calibri"/>
            </a:endParaRPr>
          </a:p>
        </p:txBody>
      </p:sp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2868256" cy="30480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25720" y="130287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Платформа «1С-Битрикс»</a:t>
            </a:r>
          </a:p>
          <a:p>
            <a:pPr algn="l"/>
            <a:r>
              <a:rPr lang="ru-RU" sz="2800" b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для сайта и интернет-магазина</a:t>
            </a:r>
            <a:endParaRPr lang="en-US" sz="2800" b="1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74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95536" y="0"/>
            <a:ext cx="5544617" cy="1124744"/>
          </a:xfrm>
        </p:spPr>
        <p:txBody>
          <a:bodyPr/>
          <a:lstStyle/>
          <a:p>
            <a:pPr algn="l"/>
            <a:r>
              <a:rPr lang="ru-RU" sz="2800" b="1" dirty="0" smtClean="0"/>
              <a:t>Продукт «</a:t>
            </a:r>
            <a:r>
              <a:rPr lang="ru-RU" sz="2800" b="1" dirty="0" smtClean="0"/>
              <a:t>1С-Битрикс</a:t>
            </a:r>
            <a:r>
              <a:rPr lang="en-US" sz="2800" b="1" dirty="0" smtClean="0"/>
              <a:t>: Enterprise</a:t>
            </a:r>
            <a:r>
              <a:rPr lang="ru-RU" sz="2800" b="1" dirty="0" smtClean="0"/>
              <a:t>» для крупных проектов</a:t>
            </a:r>
            <a:endParaRPr lang="ru-RU" sz="2800" b="1" dirty="0"/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71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200" y="5085184"/>
            <a:ext cx="3595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Стоимость по запросу. </a:t>
            </a:r>
            <a:endParaRPr lang="en-US" sz="2000" dirty="0" smtClean="0"/>
          </a:p>
          <a:p>
            <a:r>
              <a:rPr lang="ru-RU" sz="2000" dirty="0" smtClean="0"/>
              <a:t>Продажа через партнеров.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61604" y="1461367"/>
            <a:ext cx="5214852" cy="5509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Персонализация и релевантный контент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Сегментация и персонификация </a:t>
            </a:r>
            <a:br>
              <a:rPr lang="ru-RU" sz="1600" dirty="0"/>
            </a:br>
            <a:endParaRPr lang="ru-RU" sz="1600" dirty="0"/>
          </a:p>
          <a:p>
            <a:r>
              <a:rPr lang="ru-RU" sz="1600" b="1" dirty="0"/>
              <a:t>Быстрый и точный поиск (</a:t>
            </a:r>
            <a:r>
              <a:rPr lang="en-US" sz="1600" b="1" dirty="0"/>
              <a:t>Sphinx </a:t>
            </a:r>
            <a:r>
              <a:rPr lang="ru-RU" sz="1600" b="1" dirty="0"/>
              <a:t>и </a:t>
            </a:r>
            <a:r>
              <a:rPr lang="en-US" sz="1600" b="1" dirty="0"/>
              <a:t>Google </a:t>
            </a:r>
            <a:r>
              <a:rPr lang="en-US" sz="1600" b="1" dirty="0" err="1"/>
              <a:t>Ent.Search</a:t>
            </a:r>
            <a:r>
              <a:rPr lang="en-US" sz="1600" b="1" dirty="0"/>
              <a:t>)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err="1"/>
              <a:t>Фасетный</a:t>
            </a:r>
            <a:r>
              <a:rPr lang="ru-RU" sz="1600" dirty="0"/>
              <a:t> и параметрический, поисковый маркетинг</a:t>
            </a:r>
          </a:p>
          <a:p>
            <a:endParaRPr lang="en-US" sz="1600" b="1" dirty="0"/>
          </a:p>
          <a:p>
            <a:r>
              <a:rPr lang="ru-RU" sz="1600" b="1" dirty="0"/>
              <a:t>Активный и персонифицированный маркетинг</a:t>
            </a:r>
            <a:endParaRPr lang="ru-RU" sz="1600" dirty="0"/>
          </a:p>
          <a:p>
            <a:r>
              <a:rPr lang="en-US" sz="1600" dirty="0"/>
              <a:t>Ecommerce + Social CRM, </a:t>
            </a:r>
            <a:r>
              <a:rPr lang="ru-RU" sz="1600" dirty="0"/>
              <a:t>ремаркетинг, </a:t>
            </a:r>
            <a:r>
              <a:rPr lang="en-US" sz="1600" dirty="0" err="1"/>
              <a:t>bigdata</a:t>
            </a:r>
            <a:r>
              <a:rPr lang="en-US" sz="1600" dirty="0"/>
              <a:t> marketing</a:t>
            </a:r>
            <a:r>
              <a:rPr lang="ru-RU" sz="1600" dirty="0"/>
              <a:t> </a:t>
            </a:r>
            <a:r>
              <a:rPr lang="en-US" sz="1600" dirty="0"/>
              <a:t> </a:t>
            </a:r>
          </a:p>
          <a:p>
            <a:endParaRPr lang="ru-RU" sz="1600" dirty="0"/>
          </a:p>
          <a:p>
            <a:r>
              <a:rPr lang="ru-RU" sz="1600" b="1" dirty="0" err="1"/>
              <a:t>Мультиканальность</a:t>
            </a:r>
            <a:r>
              <a:rPr lang="ru-RU" sz="1600" b="1" dirty="0"/>
              <a:t> и мобильность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Мобильный </a:t>
            </a:r>
            <a:r>
              <a:rPr lang="ru-RU" sz="1600" dirty="0" err="1"/>
              <a:t>фронтенд</a:t>
            </a:r>
            <a:r>
              <a:rPr lang="ru-RU" sz="1600" dirty="0"/>
              <a:t> и мобильные приложения, </a:t>
            </a:r>
            <a:r>
              <a:rPr lang="en-US" sz="1600" dirty="0"/>
              <a:t>Call-center</a:t>
            </a:r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  <a:p>
            <a:r>
              <a:rPr lang="ru-RU" sz="1600" b="1" dirty="0"/>
              <a:t>Интеграционная платформа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REST-API</a:t>
            </a:r>
            <a:r>
              <a:rPr lang="en-US" sz="1600" dirty="0"/>
              <a:t> </a:t>
            </a:r>
            <a:r>
              <a:rPr lang="ru-RU" sz="1600" dirty="0"/>
              <a:t>и сервер </a:t>
            </a:r>
            <a:r>
              <a:rPr lang="ru-RU" sz="1600" dirty="0" err="1"/>
              <a:t>OAuth</a:t>
            </a:r>
            <a:r>
              <a:rPr lang="ru-RU" sz="1600" dirty="0"/>
              <a:t> 2.0,  Онлайн-обмен с </a:t>
            </a:r>
            <a:r>
              <a:rPr lang="en-US" sz="1600" dirty="0"/>
              <a:t>ERP (</a:t>
            </a:r>
            <a:r>
              <a:rPr lang="ru-RU" sz="1600" dirty="0"/>
              <a:t>1С и др.)</a:t>
            </a:r>
            <a:br>
              <a:rPr lang="ru-RU" sz="1600" dirty="0"/>
            </a:br>
            <a:endParaRPr lang="ru-RU" sz="1600" dirty="0"/>
          </a:p>
          <a:p>
            <a:r>
              <a:rPr lang="ru-RU" sz="1600" b="1" dirty="0"/>
              <a:t>Масштабируемость, отказоустойчивость и безопасность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Веб-кластер, Композитный сайт </a:t>
            </a:r>
            <a:r>
              <a:rPr lang="en-US" sz="1600" dirty="0"/>
              <a:t>cloud files </a:t>
            </a:r>
            <a:r>
              <a:rPr lang="ru-RU" sz="1600" dirty="0"/>
              <a:t>и </a:t>
            </a:r>
            <a:r>
              <a:rPr lang="en-US" sz="1600" dirty="0" err="1"/>
              <a:t>autoscaling</a:t>
            </a:r>
            <a:endParaRPr lang="ru-RU" sz="1600" dirty="0"/>
          </a:p>
          <a:p>
            <a:endParaRPr lang="ru-RU" sz="1600" b="1" dirty="0"/>
          </a:p>
          <a:p>
            <a:endParaRPr lang="ru-RU" sz="1600" b="1" dirty="0"/>
          </a:p>
          <a:p>
            <a:endParaRPr lang="ru-RU" sz="1600" b="1" dirty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6" y="1984508"/>
            <a:ext cx="2742259" cy="2913164"/>
          </a:xfrm>
          <a:prstGeom prst="rect">
            <a:avLst/>
          </a:prstGeom>
        </p:spPr>
      </p:pic>
      <p:pic>
        <p:nvPicPr>
          <p:cNvPr id="13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9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21119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libri"/>
                <a:cs typeface="Calibri"/>
              </a:rPr>
              <a:t>Мобильное приложение </a:t>
            </a:r>
          </a:p>
          <a:p>
            <a:r>
              <a:rPr lang="ru-RU" sz="2800" b="1" dirty="0" smtClean="0">
                <a:latin typeface="Calibri"/>
                <a:cs typeface="Calibri"/>
              </a:rPr>
              <a:t>для интернет-магазина</a:t>
            </a:r>
            <a:endParaRPr lang="ru-RU" sz="2800" b="1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872" y="3756108"/>
            <a:ext cx="992411" cy="783836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3573016"/>
            <a:ext cx="1368152" cy="10261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79912" y="2009823"/>
            <a:ext cx="50866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alibri"/>
                <a:cs typeface="Calibri"/>
              </a:rPr>
              <a:t>Цена: 47 900 рублей</a:t>
            </a:r>
            <a:r>
              <a:rPr lang="ru-RU" sz="2400" b="0" dirty="0" smtClean="0">
                <a:latin typeface="Calibri"/>
                <a:cs typeface="Calibri"/>
              </a:rPr>
              <a:t> </a:t>
            </a:r>
          </a:p>
          <a:p>
            <a:r>
              <a:rPr lang="ru-RU" b="0" dirty="0" smtClean="0">
                <a:latin typeface="Calibri"/>
                <a:cs typeface="Calibri"/>
              </a:rPr>
              <a:t>Включает лицензию на выпуск 1 приложения для </a:t>
            </a:r>
            <a:r>
              <a:rPr lang="en-US" b="0" dirty="0" err="1" smtClean="0">
                <a:latin typeface="Calibri"/>
                <a:cs typeface="Calibri"/>
              </a:rPr>
              <a:t>iOS</a:t>
            </a:r>
            <a:r>
              <a:rPr lang="en-US" b="0" dirty="0" smtClean="0">
                <a:latin typeface="Calibri"/>
                <a:cs typeface="Calibri"/>
              </a:rPr>
              <a:t> (iPhone </a:t>
            </a:r>
            <a:r>
              <a:rPr lang="ru-RU" b="0" dirty="0" smtClean="0">
                <a:latin typeface="Calibri"/>
                <a:cs typeface="Calibri"/>
              </a:rPr>
              <a:t>и  </a:t>
            </a:r>
            <a:r>
              <a:rPr lang="en-US" b="0" dirty="0" err="1" smtClean="0">
                <a:latin typeface="Calibri"/>
                <a:cs typeface="Calibri"/>
              </a:rPr>
              <a:t>iPad</a:t>
            </a:r>
            <a:r>
              <a:rPr lang="en-US" b="0" dirty="0" smtClean="0">
                <a:latin typeface="Calibri"/>
                <a:cs typeface="Calibri"/>
              </a:rPr>
              <a:t>) </a:t>
            </a:r>
            <a:r>
              <a:rPr lang="ru-RU" b="0" dirty="0" smtClean="0">
                <a:latin typeface="Calibri"/>
                <a:cs typeface="Calibri"/>
              </a:rPr>
              <a:t>и</a:t>
            </a:r>
            <a:r>
              <a:rPr lang="en-US" b="0" dirty="0" smtClean="0">
                <a:latin typeface="Calibri"/>
                <a:cs typeface="Calibri"/>
              </a:rPr>
              <a:t> Android (</a:t>
            </a:r>
            <a:r>
              <a:rPr lang="ru-RU" b="0" dirty="0" smtClean="0">
                <a:latin typeface="Calibri"/>
                <a:cs typeface="Calibri"/>
              </a:rPr>
              <a:t>телефоны и планшеты)</a:t>
            </a:r>
            <a:endParaRPr lang="ru-RU" b="0" dirty="0">
              <a:latin typeface="Calibri"/>
              <a:cs typeface="Calibri"/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1700808"/>
            <a:ext cx="3353422" cy="37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61997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libri"/>
                <a:cs typeface="Calibri"/>
              </a:rPr>
              <a:t>Если вы хотите выпустить свое мобильное приложение:</a:t>
            </a:r>
            <a:endParaRPr lang="ru-RU" sz="2800" b="1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374829"/>
            <a:ext cx="5334000" cy="5006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0" dirty="0" smtClean="0">
                <a:latin typeface="Calibri"/>
                <a:cs typeface="Calibri"/>
              </a:rPr>
              <a:t>Разработайте мобильную часть на своем сайте на </a:t>
            </a:r>
            <a:r>
              <a:rPr lang="en-US" sz="1600" b="0" dirty="0" smtClean="0">
                <a:latin typeface="Calibri"/>
                <a:cs typeface="Calibri"/>
              </a:rPr>
              <a:t>HTML5 </a:t>
            </a:r>
            <a:r>
              <a:rPr lang="ru-RU" sz="1600" b="0" dirty="0" smtClean="0">
                <a:latin typeface="Calibri"/>
                <a:cs typeface="Calibri"/>
              </a:rPr>
              <a:t>или </a:t>
            </a:r>
            <a:r>
              <a:rPr lang="en-US" sz="1600" b="0" dirty="0" smtClean="0">
                <a:latin typeface="Calibri"/>
                <a:cs typeface="Calibri"/>
              </a:rPr>
              <a:t>JS </a:t>
            </a:r>
            <a:r>
              <a:rPr lang="ru-RU" sz="1600" b="0" dirty="0" smtClean="0">
                <a:latin typeface="Calibri"/>
                <a:cs typeface="Calibri"/>
              </a:rPr>
              <a:t>или установите готовый шаблон мобильного интернет-магазина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0" dirty="0" smtClean="0">
                <a:latin typeface="Calibri"/>
                <a:cs typeface="Calibri"/>
              </a:rPr>
              <a:t>Купите лицензию на «1С-Битрикс: Мобильное приложение»</a:t>
            </a:r>
            <a:endParaRPr lang="en-US" sz="1600" b="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0" dirty="0" smtClean="0">
                <a:latin typeface="Calibri"/>
                <a:cs typeface="Calibri"/>
              </a:rPr>
              <a:t>Получите лицензионный ключ и 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доступ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0" dirty="0" smtClean="0">
                <a:latin typeface="Calibri"/>
                <a:cs typeface="Calibri"/>
              </a:rPr>
              <a:t>Заполните данные приложения с использованием ключа</a:t>
            </a:r>
            <a:r>
              <a:rPr lang="en-US" sz="1600" b="0" dirty="0" smtClean="0">
                <a:latin typeface="Calibri"/>
                <a:cs typeface="Calibri"/>
              </a:rPr>
              <a:t>: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dirty="0" smtClean="0">
                <a:latin typeface="Calibri"/>
                <a:cs typeface="Calibri"/>
              </a:rPr>
              <a:t>Адрес </a:t>
            </a:r>
            <a:r>
              <a:rPr lang="ru-RU" sz="1600" dirty="0">
                <a:latin typeface="Calibri"/>
                <a:cs typeface="Calibri"/>
              </a:rPr>
              <a:t>сайта</a:t>
            </a:r>
            <a:endParaRPr lang="ru-RU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>
                <a:latin typeface="Calibri"/>
                <a:cs typeface="Calibri"/>
              </a:rPr>
              <a:t>Название, описание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Иконка</a:t>
            </a: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err="1" smtClean="0">
                <a:latin typeface="Calibri"/>
                <a:cs typeface="Calibri"/>
              </a:rPr>
              <a:t>Сплэшскрин</a:t>
            </a:r>
            <a:endParaRPr lang="ru-RU" sz="1600" b="0" dirty="0" smtClean="0">
              <a:latin typeface="Calibri"/>
              <a:cs typeface="Calibri"/>
            </a:endParaRPr>
          </a:p>
          <a:p>
            <a:pPr marL="800100" lvl="1" indent="-3429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ru-RU" sz="1600" b="0" dirty="0" smtClean="0">
                <a:latin typeface="Calibri"/>
                <a:cs typeface="Calibri"/>
              </a:rPr>
              <a:t>Иконки кнопок и др.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0" dirty="0" smtClean="0">
                <a:latin typeface="Calibri"/>
                <a:cs typeface="Calibri"/>
              </a:rPr>
              <a:t>Создайте аккаунты на </a:t>
            </a:r>
            <a:r>
              <a:rPr lang="en-US" sz="1600" b="0" dirty="0" smtClean="0">
                <a:latin typeface="Calibri"/>
                <a:cs typeface="Calibri"/>
              </a:rPr>
              <a:t>Google Play </a:t>
            </a:r>
            <a:r>
              <a:rPr lang="ru-RU" sz="1600" b="0" dirty="0" smtClean="0">
                <a:latin typeface="Calibri"/>
                <a:cs typeface="Calibri"/>
              </a:rPr>
              <a:t>и </a:t>
            </a:r>
            <a:r>
              <a:rPr lang="en-US" sz="1600" b="0" dirty="0" smtClean="0">
                <a:latin typeface="Calibri"/>
                <a:cs typeface="Calibri"/>
              </a:rPr>
              <a:t>iOS Dev Center </a:t>
            </a:r>
            <a:r>
              <a:rPr lang="ru-RU" sz="1600" b="0" dirty="0" smtClean="0">
                <a:latin typeface="Calibri"/>
                <a:cs typeface="Calibri"/>
              </a:rPr>
              <a:t>и передайте нам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Мы опубликуем от вашего имени готовое приложение в </a:t>
            </a:r>
            <a:r>
              <a:rPr lang="en-US" sz="1600" b="0" dirty="0" err="1" smtClean="0">
                <a:solidFill>
                  <a:srgbClr val="000000"/>
                </a:solidFill>
                <a:latin typeface="Calibri"/>
                <a:cs typeface="Calibri"/>
              </a:rPr>
              <a:t>AppStore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ru-RU" sz="1600" b="0" dirty="0" smtClean="0">
                <a:solidFill>
                  <a:srgbClr val="000000"/>
                </a:solidFill>
                <a:latin typeface="Calibri"/>
                <a:cs typeface="Calibri"/>
              </a:rPr>
              <a:t>и </a:t>
            </a:r>
            <a:r>
              <a:rPr lang="en-US" sz="1600" b="0" dirty="0" smtClean="0">
                <a:solidFill>
                  <a:srgbClr val="000000"/>
                </a:solidFill>
                <a:latin typeface="Calibri"/>
                <a:cs typeface="Calibri"/>
              </a:rPr>
              <a:t>Google Play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endParaRPr lang="ru-RU" sz="1600" b="0" dirty="0">
              <a:latin typeface="Calibri"/>
              <a:cs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444208" y="1556791"/>
            <a:ext cx="2383718" cy="4653433"/>
            <a:chOff x="2530787" y="742950"/>
            <a:chExt cx="1951670" cy="3810000"/>
          </a:xfrm>
        </p:grpSpPr>
        <p:pic>
          <p:nvPicPr>
            <p:cNvPr id="9" name="Изображение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0787" y="742950"/>
              <a:ext cx="1951670" cy="3810000"/>
            </a:xfrm>
            <a:prstGeom prst="rect">
              <a:avLst/>
            </a:prstGeom>
          </p:spPr>
        </p:pic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5220" y="1414403"/>
              <a:ext cx="1648179" cy="2472269"/>
            </a:xfrm>
            <a:prstGeom prst="rect">
              <a:avLst/>
            </a:prstGeom>
          </p:spPr>
        </p:pic>
      </p:grp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4509120"/>
            <a:ext cx="1158808" cy="111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r="679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3645024"/>
            <a:ext cx="8686800" cy="107099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В партнерской сети более </a:t>
            </a:r>
            <a:r>
              <a:rPr lang="ru-RU" sz="2800" dirty="0" smtClean="0">
                <a:latin typeface="Calibri"/>
                <a:cs typeface="Calibri"/>
              </a:rPr>
              <a:t>10</a:t>
            </a:r>
            <a:r>
              <a:rPr lang="en-US" sz="2800" dirty="0" smtClean="0">
                <a:latin typeface="Calibri"/>
                <a:cs typeface="Calibri"/>
              </a:rPr>
              <a:t> </a:t>
            </a:r>
            <a:r>
              <a:rPr lang="ru-RU" sz="2800" dirty="0" smtClean="0">
                <a:latin typeface="Calibri"/>
                <a:cs typeface="Calibri"/>
              </a:rPr>
              <a:t>500 </a:t>
            </a:r>
            <a:r>
              <a:rPr lang="ru-RU" sz="2800" dirty="0" smtClean="0">
                <a:latin typeface="Calibri"/>
                <a:cs typeface="Calibri"/>
              </a:rPr>
              <a:t>компаний, которые внедряют «1С-Битрикс». </a:t>
            </a:r>
          </a:p>
        </p:txBody>
      </p:sp>
      <p:pic>
        <p:nvPicPr>
          <p:cNvPr id="15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2420888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libri"/>
                <a:cs typeface="Calibri"/>
              </a:rPr>
              <a:t>Или закажите разработку мобильного приложения у наших </a:t>
            </a:r>
            <a:r>
              <a:rPr lang="ru-RU" sz="2800" b="1" dirty="0" smtClean="0">
                <a:latin typeface="Calibri"/>
                <a:cs typeface="Calibri"/>
                <a:hlinkClick r:id="rId5"/>
              </a:rPr>
              <a:t>партнеров</a:t>
            </a:r>
            <a:r>
              <a:rPr lang="ru-RU" sz="2800" b="1" dirty="0">
                <a:latin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9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54" y="1484784"/>
            <a:ext cx="1968218" cy="295232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022" y="1509688"/>
            <a:ext cx="1940573" cy="2910859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61997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libri"/>
                <a:cs typeface="Calibri"/>
              </a:rPr>
              <a:t>На «1С-Битрикс: </a:t>
            </a:r>
            <a:r>
              <a:rPr lang="ru-RU" sz="2800" b="1" dirty="0">
                <a:latin typeface="Calibri"/>
                <a:cs typeface="Calibri"/>
              </a:rPr>
              <a:t>М</a:t>
            </a:r>
            <a:r>
              <a:rPr lang="ru-RU" sz="2800" b="1" dirty="0" smtClean="0">
                <a:latin typeface="Calibri"/>
                <a:cs typeface="Calibri"/>
              </a:rPr>
              <a:t>обильное приложение» работают:</a:t>
            </a:r>
            <a:endParaRPr lang="ru-RU" sz="2800" b="1" dirty="0">
              <a:latin typeface="Calibri"/>
              <a:cs typeface="Calibri"/>
            </a:endParaRPr>
          </a:p>
        </p:txBody>
      </p:sp>
      <p:pic>
        <p:nvPicPr>
          <p:cNvPr id="12" name="Изображение 11">
            <a:hlinkClick r:id="rId7"/>
          </p:cNvPr>
          <p:cNvPicPr>
            <a:picLocks noChangeAspect="1"/>
          </p:cNvPicPr>
          <p:nvPr/>
        </p:nvPicPr>
        <p:blipFill rotWithShape="1">
          <a:blip r:embed="rId8"/>
          <a:srcRect l="12897" t="12388" r="10003" b="49906"/>
          <a:stretch/>
        </p:blipFill>
        <p:spPr>
          <a:xfrm>
            <a:off x="1667678" y="4882725"/>
            <a:ext cx="1392154" cy="5624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5373216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Издания </a:t>
            </a:r>
            <a:r>
              <a:rPr lang="ru-RU" dirty="0" smtClean="0"/>
              <a:t>«Из </a:t>
            </a:r>
            <a:r>
              <a:rPr lang="ru-RU" dirty="0"/>
              <a:t>рук в </a:t>
            </a:r>
            <a:r>
              <a:rPr lang="ru-RU" dirty="0" smtClean="0"/>
              <a:t>руки»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5365209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Законодательное Собрание</a:t>
            </a:r>
          </a:p>
          <a:p>
            <a:pPr algn="ctr"/>
            <a:r>
              <a:rPr lang="ru-RU" dirty="0" smtClean="0"/>
              <a:t>Кировской </a:t>
            </a:r>
            <a:r>
              <a:rPr lang="ru-RU" dirty="0"/>
              <a:t>области</a:t>
            </a:r>
          </a:p>
        </p:txBody>
      </p:sp>
      <p:pic>
        <p:nvPicPr>
          <p:cNvPr id="20" name="Изображение 19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15451" t="31373" r="16097" b="32173"/>
          <a:stretch/>
        </p:blipFill>
        <p:spPr>
          <a:xfrm>
            <a:off x="5940152" y="4927893"/>
            <a:ext cx="1296144" cy="445323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040" y="3789040"/>
            <a:ext cx="1008112" cy="1008112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568" y="1484784"/>
            <a:ext cx="1692480" cy="3004153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 rotWithShape="1">
          <a:blip r:embed="rId13"/>
          <a:srcRect t="1" b="1709"/>
          <a:stretch/>
        </p:blipFill>
        <p:spPr>
          <a:xfrm>
            <a:off x="2483768" y="1474812"/>
            <a:ext cx="1728191" cy="3015106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9" name="Изображение 28" descr="Снимок экрана 2013-08-27 в 21.09.45.pn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2766" y1="19149" x2="12766" y2="19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1031183" cy="103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412776"/>
            <a:ext cx="2082532" cy="2967608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61997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alibri"/>
                <a:cs typeface="Calibri"/>
              </a:rPr>
              <a:t>На «1С-Битрикс: </a:t>
            </a:r>
            <a:r>
              <a:rPr lang="ru-RU" sz="2800" b="1" dirty="0">
                <a:latin typeface="Calibri"/>
                <a:cs typeface="Calibri"/>
              </a:rPr>
              <a:t>М</a:t>
            </a:r>
            <a:r>
              <a:rPr lang="ru-RU" sz="2800" b="1" dirty="0" smtClean="0">
                <a:latin typeface="Calibri"/>
                <a:cs typeface="Calibri"/>
              </a:rPr>
              <a:t>обильное приложение» работают:</a:t>
            </a:r>
            <a:endParaRPr lang="ru-RU" sz="2800" b="1" dirty="0">
              <a:latin typeface="Calibri"/>
              <a:cs typeface="Calibri"/>
            </a:endParaRPr>
          </a:p>
        </p:txBody>
      </p:sp>
      <p:pic>
        <p:nvPicPr>
          <p:cNvPr id="12" name="Изображение 11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12897" t="12388" r="10003" b="49906"/>
          <a:stretch/>
        </p:blipFill>
        <p:spPr>
          <a:xfrm>
            <a:off x="696019" y="4653136"/>
            <a:ext cx="1392154" cy="562499"/>
          </a:xfrm>
          <a:prstGeom prst="rect">
            <a:avLst/>
          </a:prstGeom>
        </p:spPr>
      </p:pic>
      <p:pic>
        <p:nvPicPr>
          <p:cNvPr id="13" name="Изображение 12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15451" t="31373" r="16097" b="32173"/>
          <a:stretch/>
        </p:blipFill>
        <p:spPr>
          <a:xfrm>
            <a:off x="2568227" y="4725144"/>
            <a:ext cx="1296144" cy="445323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552" y="1412776"/>
            <a:ext cx="1660685" cy="295232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39752" y="1412775"/>
            <a:ext cx="1800200" cy="3000333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" name="Изображение 1" descr="Снимок экрана 2013-08-27 в 20.50.43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90" l="5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770190"/>
            <a:ext cx="720080" cy="738930"/>
          </a:xfrm>
          <a:prstGeom prst="rect">
            <a:avLst/>
          </a:prstGeom>
        </p:spPr>
      </p:pic>
      <p:pic>
        <p:nvPicPr>
          <p:cNvPr id="15" name="Изображение 14" descr="Снимок экрана 2013-08-27 в 20.50.43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490" l="52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70190"/>
            <a:ext cx="720080" cy="7389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7584" y="5373216"/>
            <a:ext cx="3320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Доставка блюд </a:t>
            </a:r>
            <a:r>
              <a:rPr lang="ru-RU" dirty="0" smtClean="0"/>
              <a:t>«Филадельфия»</a:t>
            </a:r>
            <a:endParaRPr lang="ru-RU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4048" y="1412776"/>
            <a:ext cx="1656184" cy="2939726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572000" y="5365209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Интернет-магазин охраны труда и пожарной безопасности</a:t>
            </a:r>
          </a:p>
        </p:txBody>
      </p:sp>
      <p:pic>
        <p:nvPicPr>
          <p:cNvPr id="19" name="Изображение 18">
            <a:hlinkClick r:id="rId16"/>
          </p:cNvPr>
          <p:cNvPicPr>
            <a:picLocks noChangeAspect="1"/>
          </p:cNvPicPr>
          <p:nvPr/>
        </p:nvPicPr>
        <p:blipFill rotWithShape="1">
          <a:blip r:embed="rId7"/>
          <a:srcRect l="12897" t="12388" r="10003" b="49906"/>
          <a:stretch/>
        </p:blipFill>
        <p:spPr>
          <a:xfrm>
            <a:off x="5364088" y="4653136"/>
            <a:ext cx="1392154" cy="562499"/>
          </a:xfrm>
          <a:prstGeom prst="rect">
            <a:avLst/>
          </a:prstGeom>
        </p:spPr>
      </p:pic>
      <p:pic>
        <p:nvPicPr>
          <p:cNvPr id="20" name="Изображение 19">
            <a:hlinkClick r:id="rId17"/>
          </p:cNvPr>
          <p:cNvPicPr>
            <a:picLocks noChangeAspect="1"/>
          </p:cNvPicPr>
          <p:nvPr/>
        </p:nvPicPr>
        <p:blipFill rotWithShape="1">
          <a:blip r:embed="rId9"/>
          <a:srcRect l="15451" t="31373" r="16097" b="32173"/>
          <a:stretch/>
        </p:blipFill>
        <p:spPr>
          <a:xfrm>
            <a:off x="7236296" y="4725144"/>
            <a:ext cx="1296144" cy="445323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0032" y="3717032"/>
            <a:ext cx="680864" cy="680864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2240" y="3717032"/>
            <a:ext cx="680864" cy="6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3173411_we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7"/>
          <a:stretch/>
        </p:blipFill>
        <p:spPr>
          <a:xfrm>
            <a:off x="4427984" y="3068960"/>
            <a:ext cx="4613382" cy="35662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30287"/>
            <a:ext cx="5832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0" dirty="0" smtClean="0">
                <a:latin typeface="Calibri"/>
                <a:cs typeface="Calibri"/>
              </a:rPr>
              <a:t>С мобильным приложением вы:</a:t>
            </a:r>
          </a:p>
        </p:txBody>
      </p:sp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556792"/>
            <a:ext cx="5688632" cy="4585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ru-RU" sz="2200" dirty="0" smtClean="0"/>
              <a:t>Предоставите </a:t>
            </a:r>
            <a:r>
              <a:rPr lang="ru-RU" sz="2200" dirty="0"/>
              <a:t>своим клиентам быстрый доступ к каталогу интернет-магазина и к своим </a:t>
            </a:r>
            <a:r>
              <a:rPr lang="ru-RU" sz="2200" dirty="0" smtClean="0"/>
              <a:t>заказам</a:t>
            </a:r>
            <a:endParaRPr lang="ru-RU" sz="22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ru-RU" sz="2200" dirty="0" smtClean="0"/>
              <a:t>Сможете легко удерживать клиентов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ru-RU" sz="2200" dirty="0" smtClean="0"/>
              <a:t>Сможете отправлять </a:t>
            </a:r>
            <a:r>
              <a:rPr lang="ru-RU" sz="2200" dirty="0" err="1" smtClean="0"/>
              <a:t>push</a:t>
            </a:r>
            <a:r>
              <a:rPr lang="ru-RU" sz="2200" dirty="0"/>
              <a:t>-уведомления клиентам с информацией о новинках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ru-RU" sz="2200" dirty="0" smtClean="0"/>
              <a:t>Наладите регулярные </a:t>
            </a:r>
            <a:r>
              <a:rPr lang="ru-RU" sz="2200" dirty="0"/>
              <a:t>продажи своих товаров и </a:t>
            </a:r>
            <a:r>
              <a:rPr lang="ru-RU" sz="2200" dirty="0" smtClean="0"/>
              <a:t>услуг</a:t>
            </a:r>
            <a:endParaRPr lang="ru-RU" sz="22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ru-RU" sz="2200" dirty="0" smtClean="0"/>
              <a:t>Повысите качество обслуживания</a:t>
            </a:r>
            <a:endParaRPr lang="ru-RU" sz="22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ru-RU" sz="2200" dirty="0" smtClean="0"/>
              <a:t>Задействуете </a:t>
            </a:r>
            <a:r>
              <a:rPr lang="ru-RU" sz="2200" dirty="0"/>
              <a:t>новые способы маркетинга для увеличения </a:t>
            </a:r>
            <a:r>
              <a:rPr lang="ru-RU" sz="2200" dirty="0" smtClean="0"/>
              <a:t>продаж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6492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5589240"/>
            <a:ext cx="1026351" cy="769763"/>
          </a:xfrm>
          <a:prstGeom prst="rect">
            <a:avLst/>
          </a:prstGeom>
        </p:spPr>
      </p:pic>
      <p:pic>
        <p:nvPicPr>
          <p:cNvPr id="4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59603"/>
            <a:ext cx="624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alibri"/>
                <a:cs typeface="Calibri"/>
              </a:rPr>
              <a:t>Мобильное приложение для администрирования интернет-магазина</a:t>
            </a:r>
            <a:endParaRPr lang="ru-RU" sz="24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5505065"/>
            <a:ext cx="4963616" cy="1117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ru-RU" b="1" dirty="0" smtClean="0">
                <a:solidFill>
                  <a:srgbClr val="FF0000"/>
                </a:solidFill>
                <a:latin typeface="Calibri"/>
                <a:cs typeface="Calibri"/>
              </a:rPr>
              <a:t>Это бесплатное приложение!</a:t>
            </a:r>
            <a:endParaRPr lang="ru-RU" b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ru-RU" dirty="0">
                <a:latin typeface="Calibri"/>
                <a:cs typeface="Calibri"/>
              </a:rPr>
              <a:t>Р</a:t>
            </a:r>
            <a:r>
              <a:rPr lang="ru-RU" b="0" dirty="0" smtClean="0">
                <a:latin typeface="Calibri"/>
                <a:cs typeface="Calibri"/>
              </a:rPr>
              <a:t>аботает </a:t>
            </a:r>
            <a:r>
              <a:rPr lang="ru-RU" b="0" dirty="0">
                <a:latin typeface="Calibri"/>
                <a:cs typeface="Calibri"/>
              </a:rPr>
              <a:t>с любым магазином на </a:t>
            </a:r>
            <a:r>
              <a:rPr lang="ru-RU" dirty="0" smtClean="0">
                <a:latin typeface="Calibri"/>
                <a:cs typeface="Calibri"/>
              </a:rPr>
              <a:t>платформе </a:t>
            </a:r>
            <a:r>
              <a:rPr lang="ru-RU" b="0" dirty="0" smtClean="0">
                <a:latin typeface="Calibri"/>
                <a:cs typeface="Calibri"/>
              </a:rPr>
              <a:t>«1С-Битрикс: Управление сайтом»</a:t>
            </a:r>
            <a:endParaRPr lang="ru-RU" b="0" dirty="0">
              <a:latin typeface="Calibri"/>
              <a:cs typeface="Calibri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248" y="5658584"/>
            <a:ext cx="888496" cy="701761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4221" y="1488011"/>
            <a:ext cx="1866553" cy="3643837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28" y="5550756"/>
            <a:ext cx="821866" cy="792088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5098" y="1466550"/>
            <a:ext cx="1879386" cy="3668888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4660" y="1488304"/>
            <a:ext cx="1879386" cy="366888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95536" y="1466550"/>
            <a:ext cx="1879386" cy="3668888"/>
            <a:chOff x="390515" y="742950"/>
            <a:chExt cx="1951670" cy="3810000"/>
          </a:xfrm>
        </p:grpSpPr>
        <p:pic>
          <p:nvPicPr>
            <p:cNvPr id="19" name="Изображение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0515" y="742950"/>
              <a:ext cx="1951670" cy="3810000"/>
            </a:xfrm>
            <a:prstGeom prst="rect">
              <a:avLst/>
            </a:prstGeom>
          </p:spPr>
        </p:pic>
        <p:pic>
          <p:nvPicPr>
            <p:cNvPr id="20" name="Изображение 19" descr="фотография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0" y="1523763"/>
              <a:ext cx="1648180" cy="2364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267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 descr="C:\Users\Natalia\Downloads\9560810_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1113"/>
            <a:ext cx="45561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Box 10"/>
          <p:cNvSpPr txBox="1">
            <a:spLocks noChangeArrowheads="1"/>
          </p:cNvSpPr>
          <p:nvPr/>
        </p:nvSpPr>
        <p:spPr bwMode="auto">
          <a:xfrm>
            <a:off x="384175" y="1412875"/>
            <a:ext cx="58340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4000" dirty="0">
                <a:cs typeface="Calibri" charset="0"/>
              </a:rPr>
              <a:t>Спасибо за внимание!</a:t>
            </a:r>
          </a:p>
          <a:p>
            <a:r>
              <a:rPr kumimoji="0" lang="ru-RU" sz="4000" dirty="0">
                <a:cs typeface="Calibri" charset="0"/>
              </a:rPr>
              <a:t>Вопросы?</a:t>
            </a:r>
            <a:endParaRPr kumimoji="0" lang="en-US" sz="4400" dirty="0">
              <a:cs typeface="Calibri" charset="0"/>
            </a:endParaRPr>
          </a:p>
        </p:txBody>
      </p:sp>
      <p:pic>
        <p:nvPicPr>
          <p:cNvPr id="9523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386143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9" r="3232"/>
          <a:stretch/>
        </p:blipFill>
        <p:spPr>
          <a:xfrm>
            <a:off x="3563888" y="1031078"/>
            <a:ext cx="5588913" cy="5767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88640"/>
            <a:ext cx="5688632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dirty="0">
                <a:latin typeface="Calibri"/>
                <a:cs typeface="Calibri"/>
              </a:rPr>
              <a:t>Многие </a:t>
            </a:r>
            <a:r>
              <a:rPr lang="ru-RU" sz="2800" b="0" dirty="0" smtClean="0">
                <a:latin typeface="Calibri"/>
                <a:cs typeface="Calibri"/>
              </a:rPr>
              <a:t>задумываются о том, чтобы создать свое мобильное приложение, но:</a:t>
            </a:r>
          </a:p>
          <a:p>
            <a:endParaRPr lang="ru-RU" sz="20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требуется очень большой бюджет на разработку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мало свободных разработчиков под </a:t>
            </a:r>
            <a:r>
              <a:rPr lang="en-US" sz="2000" b="0" dirty="0" err="1" smtClean="0">
                <a:latin typeface="Calibri"/>
                <a:cs typeface="Calibri"/>
              </a:rPr>
              <a:t>iOS</a:t>
            </a:r>
            <a:r>
              <a:rPr lang="ru-RU" sz="2000" b="0" dirty="0" smtClean="0">
                <a:latin typeface="Calibri"/>
                <a:cs typeface="Calibri"/>
              </a:rPr>
              <a:t> и </a:t>
            </a:r>
            <a:r>
              <a:rPr lang="en-US" sz="2000" b="0" dirty="0" smtClean="0">
                <a:latin typeface="Calibri"/>
                <a:cs typeface="Calibri"/>
              </a:rPr>
              <a:t>Android</a:t>
            </a:r>
            <a:endParaRPr lang="ru-RU" sz="20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нужна серверная часть или </a:t>
            </a:r>
            <a:r>
              <a:rPr lang="en-US" sz="2000" b="0" dirty="0" smtClean="0">
                <a:latin typeface="Calibri"/>
                <a:cs typeface="Calibri"/>
              </a:rPr>
              <a:t>API </a:t>
            </a:r>
            <a:endParaRPr lang="ru-RU" sz="20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приложение тяжело обновлять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низкая скорость коллективной разработки</a:t>
            </a:r>
            <a:endParaRPr lang="ru-RU" sz="2000" b="0" dirty="0" smtClean="0">
              <a:latin typeface="Calibri"/>
              <a:cs typeface="Calibri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недостаточно знаний </a:t>
            </a:r>
            <a:r>
              <a:rPr lang="en-US" sz="2000" b="0" dirty="0" smtClean="0">
                <a:latin typeface="Calibri"/>
                <a:cs typeface="Calibri"/>
              </a:rPr>
              <a:t>HTML, CSS </a:t>
            </a:r>
            <a:r>
              <a:rPr lang="ru-RU" sz="2000" b="0" dirty="0" smtClean="0">
                <a:latin typeface="Calibri"/>
                <a:cs typeface="Calibri"/>
              </a:rPr>
              <a:t>и</a:t>
            </a:r>
            <a:r>
              <a:rPr lang="en-US" sz="2000" b="0" dirty="0" smtClean="0">
                <a:latin typeface="Calibri"/>
                <a:cs typeface="Calibri"/>
              </a:rPr>
              <a:t> JS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экономически это очень дорого  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600" b="1" dirty="0" smtClean="0"/>
              <a:t>1С-Битрикс: Мобильное приложение</a:t>
            </a:r>
            <a:endParaRPr kumimoji="0" lang="en-US" sz="2600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1628800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dirty="0" smtClean="0"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b="0" dirty="0" err="1" smtClean="0">
                <a:latin typeface="Calibri"/>
                <a:cs typeface="Calibri"/>
              </a:rPr>
              <a:t>AppStore</a:t>
            </a:r>
            <a:r>
              <a:rPr lang="en-US" sz="2000" b="0" dirty="0" smtClean="0">
                <a:latin typeface="Calibri"/>
                <a:cs typeface="Calibri"/>
              </a:rPr>
              <a:t> </a:t>
            </a:r>
            <a:r>
              <a:rPr lang="ru-RU" sz="2000" b="0" dirty="0" smtClean="0">
                <a:latin typeface="Calibri"/>
                <a:cs typeface="Calibri"/>
              </a:rPr>
              <a:t>и </a:t>
            </a:r>
            <a:r>
              <a:rPr lang="en-US" sz="2000" b="0" dirty="0" smtClean="0">
                <a:latin typeface="Calibri"/>
                <a:cs typeface="Calibri"/>
              </a:rPr>
              <a:t>Google Play</a:t>
            </a:r>
            <a:r>
              <a:rPr lang="ru-RU" sz="2000" b="0" dirty="0" smtClean="0">
                <a:latin typeface="Calibri"/>
                <a:cs typeface="Calibri"/>
              </a:rPr>
              <a:t>.</a:t>
            </a:r>
            <a:endParaRPr lang="en-US" sz="2000" b="0" dirty="0" smtClean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7852" y="2411596"/>
            <a:ext cx="5506636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endParaRPr lang="ru-RU" sz="20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Низкая стоимость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Высокая скорость разработки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Скорость работы приближена к </a:t>
            </a:r>
            <a:r>
              <a:rPr lang="ru-RU" sz="2000" b="0" dirty="0" err="1" smtClean="0">
                <a:latin typeface="Calibri"/>
                <a:cs typeface="Calibri"/>
              </a:rPr>
              <a:t>нативной</a:t>
            </a:r>
            <a:endParaRPr lang="ru-RU" sz="20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Гибкость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Комбинирование нативного интерфейса с </a:t>
            </a:r>
            <a:r>
              <a:rPr lang="en-US" sz="2000" b="0" dirty="0" smtClean="0">
                <a:latin typeface="Calibri"/>
                <a:cs typeface="Calibri"/>
              </a:rPr>
              <a:t>html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Контроль над приложением через </a:t>
            </a:r>
            <a:r>
              <a:rPr lang="en-US" sz="2000" b="0" dirty="0" smtClean="0">
                <a:latin typeface="Calibri"/>
                <a:cs typeface="Calibri"/>
              </a:rPr>
              <a:t>JavaScript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/>
                <a:cs typeface="Calibri"/>
              </a:rPr>
              <a:t>Единый сервис </a:t>
            </a:r>
            <a:r>
              <a:rPr lang="en-US" sz="2000" b="0" dirty="0">
                <a:latin typeface="Calibri"/>
                <a:cs typeface="Calibri"/>
              </a:rPr>
              <a:t>p</a:t>
            </a:r>
            <a:r>
              <a:rPr lang="en-US" sz="2000" b="0" dirty="0" smtClean="0">
                <a:latin typeface="Calibri"/>
                <a:cs typeface="Calibri"/>
              </a:rPr>
              <a:t>ush-</a:t>
            </a:r>
            <a:r>
              <a:rPr lang="ru-RU" sz="2000" b="0" dirty="0" smtClean="0">
                <a:latin typeface="Calibri"/>
                <a:cs typeface="Calibri"/>
              </a:rPr>
              <a:t>уведомлений</a:t>
            </a:r>
            <a:endParaRPr lang="ru-RU" sz="2000" b="0" dirty="0"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400" y="5102334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688" y="5013176"/>
            <a:ext cx="729208" cy="546906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96" y="1556792"/>
            <a:ext cx="2825681" cy="3134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78907" y="5661248"/>
            <a:ext cx="29081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B10000"/>
                </a:solidFill>
              </a:rPr>
              <a:t>apps.1c-bitrix.ru</a:t>
            </a:r>
            <a:endParaRPr lang="ru-RU" sz="3200" u="sng" dirty="0">
              <a:solidFill>
                <a:srgbClr val="B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2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Мобильное приложение для интернет-магазина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6"/>
          <a:srcRect l="12897" t="12388" r="10003" b="49906"/>
          <a:stretch/>
        </p:blipFill>
        <p:spPr>
          <a:xfrm>
            <a:off x="467544" y="5589240"/>
            <a:ext cx="1671554" cy="67539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7"/>
          <a:srcRect l="15451" t="31373" r="16097" b="32173"/>
          <a:stretch/>
        </p:blipFill>
        <p:spPr>
          <a:xfrm>
            <a:off x="2483768" y="5661248"/>
            <a:ext cx="1556275" cy="5346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4360" y="1556792"/>
            <a:ext cx="365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каталог </a:t>
            </a:r>
            <a:r>
              <a:rPr lang="ru-RU" sz="2000" dirty="0">
                <a:latin typeface="Calibri"/>
                <a:cs typeface="Calibri"/>
              </a:rPr>
              <a:t>товаров с возможностью поиска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список </a:t>
            </a:r>
            <a:r>
              <a:rPr lang="ru-RU" sz="2000" dirty="0">
                <a:latin typeface="Calibri"/>
                <a:cs typeface="Calibri"/>
              </a:rPr>
              <a:t>товаров в разделе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детальное </a:t>
            </a:r>
            <a:r>
              <a:rPr lang="ru-RU" sz="2000" dirty="0">
                <a:latin typeface="Calibri"/>
                <a:cs typeface="Calibri"/>
              </a:rPr>
              <a:t>описание товара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«</a:t>
            </a:r>
            <a:r>
              <a:rPr lang="ru-RU" sz="2000" dirty="0">
                <a:latin typeface="Calibri"/>
                <a:cs typeface="Calibri"/>
              </a:rPr>
              <a:t>умный» фильтр по товарам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корзина и оформление заказа</a:t>
            </a:r>
            <a:endParaRPr lang="en-US" sz="20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отслеживание статуса заказа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latin typeface="Calibri"/>
                <a:cs typeface="Calibri"/>
              </a:rPr>
              <a:t>push-</a:t>
            </a:r>
            <a:r>
              <a:rPr lang="ru-RU" sz="2000" dirty="0" smtClean="0">
                <a:latin typeface="Calibri"/>
                <a:cs typeface="Calibri"/>
              </a:rPr>
              <a:t>уведомления о смене статуса заказа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6136" y="1176668"/>
            <a:ext cx="2666084" cy="52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60" y="1253811"/>
            <a:ext cx="3663280" cy="5494920"/>
          </a:xfrm>
          <a:prstGeom prst="roundRect">
            <a:avLst>
              <a:gd name="adj" fmla="val 2712"/>
            </a:avLst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Мобильное приложение для интернет-магазина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9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794" y="1254648"/>
            <a:ext cx="3720413" cy="5580621"/>
          </a:xfrm>
          <a:prstGeom prst="roundRect">
            <a:avLst>
              <a:gd name="adj" fmla="val 1875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Навигация по магазину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5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24" y="1260140"/>
            <a:ext cx="3654152" cy="5481228"/>
          </a:xfrm>
          <a:prstGeom prst="roundRect">
            <a:avLst>
              <a:gd name="adj" fmla="val 3387"/>
            </a:avLst>
          </a:prstGeom>
          <a:ln>
            <a:solidFill>
              <a:srgbClr val="D9D9D9"/>
            </a:solidFill>
          </a:ln>
        </p:spPr>
      </p:pic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ru-RU" sz="2800" b="1" dirty="0" smtClean="0"/>
              <a:t>Каталог товаров</a:t>
            </a:r>
            <a:endParaRPr kumimoji="0" lang="en-US" b="1" dirty="0">
              <a:latin typeface="Verdana" charset="0"/>
            </a:endParaRPr>
          </a:p>
        </p:txBody>
      </p:sp>
      <p:pic>
        <p:nvPicPr>
          <p:cNvPr id="16390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5" y="11113"/>
            <a:ext cx="306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5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8123</TotalTime>
  <Words>602</Words>
  <Application>Microsoft Macintosh PowerPoint</Application>
  <PresentationFormat>Экран (4:3)</PresentationFormat>
  <Paragraphs>144</Paragraphs>
  <Slides>31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 «1С-Битрикс: Enterprise» для крупных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Grikhina</dc:creator>
  <cp:lastModifiedBy>Анна Одрага</cp:lastModifiedBy>
  <cp:revision>398</cp:revision>
  <dcterms:created xsi:type="dcterms:W3CDTF">2011-08-25T13:49:14Z</dcterms:created>
  <dcterms:modified xsi:type="dcterms:W3CDTF">2014-04-17T07:28:02Z</dcterms:modified>
</cp:coreProperties>
</file>