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713" r:id="rId5"/>
  </p:sldMasterIdLst>
  <p:notesMasterIdLst>
    <p:notesMasterId r:id="rId112"/>
  </p:notesMasterIdLst>
  <p:sldIdLst>
    <p:sldId id="415" r:id="rId6"/>
    <p:sldId id="548" r:id="rId7"/>
    <p:sldId id="418" r:id="rId8"/>
    <p:sldId id="549" r:id="rId9"/>
    <p:sldId id="550" r:id="rId10"/>
    <p:sldId id="551" r:id="rId11"/>
    <p:sldId id="273" r:id="rId12"/>
    <p:sldId id="552" r:id="rId13"/>
    <p:sldId id="557" r:id="rId14"/>
    <p:sldId id="558" r:id="rId15"/>
    <p:sldId id="563" r:id="rId16"/>
    <p:sldId id="564" r:id="rId17"/>
    <p:sldId id="565" r:id="rId18"/>
    <p:sldId id="690" r:id="rId19"/>
    <p:sldId id="566" r:id="rId20"/>
    <p:sldId id="568" r:id="rId21"/>
    <p:sldId id="569" r:id="rId22"/>
    <p:sldId id="570" r:id="rId23"/>
    <p:sldId id="572" r:id="rId24"/>
    <p:sldId id="573" r:id="rId25"/>
    <p:sldId id="575" r:id="rId26"/>
    <p:sldId id="576" r:id="rId27"/>
    <p:sldId id="577" r:id="rId28"/>
    <p:sldId id="578" r:id="rId29"/>
    <p:sldId id="581" r:id="rId30"/>
    <p:sldId id="582" r:id="rId31"/>
    <p:sldId id="667" r:id="rId32"/>
    <p:sldId id="670" r:id="rId33"/>
    <p:sldId id="671" r:id="rId34"/>
    <p:sldId id="673" r:id="rId35"/>
    <p:sldId id="676" r:id="rId36"/>
    <p:sldId id="583" r:id="rId37"/>
    <p:sldId id="584" r:id="rId38"/>
    <p:sldId id="585" r:id="rId39"/>
    <p:sldId id="586" r:id="rId40"/>
    <p:sldId id="587" r:id="rId41"/>
    <p:sldId id="588" r:id="rId42"/>
    <p:sldId id="589" r:id="rId43"/>
    <p:sldId id="590" r:id="rId44"/>
    <p:sldId id="591" r:id="rId45"/>
    <p:sldId id="592" r:id="rId46"/>
    <p:sldId id="593" r:id="rId47"/>
    <p:sldId id="594" r:id="rId48"/>
    <p:sldId id="666" r:id="rId49"/>
    <p:sldId id="595" r:id="rId50"/>
    <p:sldId id="596" r:id="rId51"/>
    <p:sldId id="597" r:id="rId52"/>
    <p:sldId id="599" r:id="rId53"/>
    <p:sldId id="601" r:id="rId54"/>
    <p:sldId id="602" r:id="rId55"/>
    <p:sldId id="664" r:id="rId56"/>
    <p:sldId id="603" r:id="rId57"/>
    <p:sldId id="604" r:id="rId58"/>
    <p:sldId id="605" r:id="rId59"/>
    <p:sldId id="610" r:id="rId60"/>
    <p:sldId id="611" r:id="rId61"/>
    <p:sldId id="612" r:id="rId62"/>
    <p:sldId id="613" r:id="rId63"/>
    <p:sldId id="614" r:id="rId64"/>
    <p:sldId id="615" r:id="rId65"/>
    <p:sldId id="678" r:id="rId66"/>
    <p:sldId id="616" r:id="rId67"/>
    <p:sldId id="677" r:id="rId68"/>
    <p:sldId id="679" r:id="rId69"/>
    <p:sldId id="687" r:id="rId70"/>
    <p:sldId id="688" r:id="rId71"/>
    <p:sldId id="689" r:id="rId72"/>
    <p:sldId id="621" r:id="rId73"/>
    <p:sldId id="680" r:id="rId74"/>
    <p:sldId id="686" r:id="rId75"/>
    <p:sldId id="622" r:id="rId76"/>
    <p:sldId id="623" r:id="rId77"/>
    <p:sldId id="624" r:id="rId78"/>
    <p:sldId id="625" r:id="rId79"/>
    <p:sldId id="626" r:id="rId80"/>
    <p:sldId id="627" r:id="rId81"/>
    <p:sldId id="629" r:id="rId82"/>
    <p:sldId id="630" r:id="rId83"/>
    <p:sldId id="631" r:id="rId84"/>
    <p:sldId id="632" r:id="rId85"/>
    <p:sldId id="633" r:id="rId86"/>
    <p:sldId id="634" r:id="rId87"/>
    <p:sldId id="635" r:id="rId88"/>
    <p:sldId id="637" r:id="rId89"/>
    <p:sldId id="681" r:id="rId90"/>
    <p:sldId id="682" r:id="rId91"/>
    <p:sldId id="683" r:id="rId92"/>
    <p:sldId id="684" r:id="rId93"/>
    <p:sldId id="685" r:id="rId94"/>
    <p:sldId id="638" r:id="rId95"/>
    <p:sldId id="639" r:id="rId96"/>
    <p:sldId id="640" r:id="rId97"/>
    <p:sldId id="652" r:id="rId98"/>
    <p:sldId id="642" r:id="rId99"/>
    <p:sldId id="643" r:id="rId100"/>
    <p:sldId id="644" r:id="rId101"/>
    <p:sldId id="645" r:id="rId102"/>
    <p:sldId id="646" r:id="rId103"/>
    <p:sldId id="647" r:id="rId104"/>
    <p:sldId id="648" r:id="rId105"/>
    <p:sldId id="649" r:id="rId106"/>
    <p:sldId id="650" r:id="rId107"/>
    <p:sldId id="651" r:id="rId108"/>
    <p:sldId id="663" r:id="rId109"/>
    <p:sldId id="654" r:id="rId110"/>
    <p:sldId id="328" r:id="rId1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7" autoAdjust="0"/>
    <p:restoredTop sz="97990" autoAdjust="0"/>
  </p:normalViewPr>
  <p:slideViewPr>
    <p:cSldViewPr>
      <p:cViewPr>
        <p:scale>
          <a:sx n="90" d="100"/>
          <a:sy n="90" d="100"/>
        </p:scale>
        <p:origin x="-8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slide" Target="slides/slide105.xml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311FF-F303-4054-8E0C-11BF4AC5785F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952DD-4F77-4CE8-8712-574F682FD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72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73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430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74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79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80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688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106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15</a:t>
            </a:fld>
            <a:endParaRPr lang="ru-RU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  <a:ea typeface="Calibri"/>
              </a:rPr>
              <a:pPr eaLnBrk="1"/>
              <a:t>16</a:t>
            </a:fld>
            <a:endParaRPr lang="en-US" dirty="0" smtClean="0">
              <a:solidFill>
                <a:srgbClr val="000000"/>
              </a:solidFill>
              <a:latin typeface="Times New Roman" pitchFamily="16" charset="0"/>
              <a:ea typeface="Calibri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33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35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36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0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7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5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589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647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942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298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520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625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51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05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4194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087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806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853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684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852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395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35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93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00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38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25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40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48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853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3831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155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135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665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575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3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74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449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268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872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20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577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964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684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013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508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49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789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957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192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299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602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42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486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263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667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774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537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338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12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2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1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29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96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30.05.2014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34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7.jpg"/><Relationship Id="rId4" Type="http://schemas.openxmlformats.org/officeDocument/2006/relationships/hyperlink" Target="http://www.1c-bitrix.ru/vm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hyperlink" Target="http://dl.bitrix24.com/b24/bitrix24_desktop.exe" TargetMode="Externa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7.png"/><Relationship Id="rId5" Type="http://schemas.openxmlformats.org/officeDocument/2006/relationships/image" Target="../media/image2.png"/><Relationship Id="rId10" Type="http://schemas.openxmlformats.org/officeDocument/2006/relationships/image" Target="../media/image36.png"/><Relationship Id="rId4" Type="http://schemas.openxmlformats.org/officeDocument/2006/relationships/hyperlink" Target="http://dl.bitrix24.com/b24/bitrix24_desktop.dmg" TargetMode="Externa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2.png"/><Relationship Id="rId4" Type="http://schemas.openxmlformats.org/officeDocument/2006/relationships/image" Target="../media/image51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9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2.png"/><Relationship Id="rId7" Type="http://schemas.openxmlformats.org/officeDocument/2006/relationships/image" Target="../media/image8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2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2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.png"/><Relationship Id="rId7" Type="http://schemas.openxmlformats.org/officeDocument/2006/relationships/image" Target="../media/image1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2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6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3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51.png"/><Relationship Id="rId12" Type="http://schemas.openxmlformats.org/officeDocument/2006/relationships/image" Target="../media/image1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4.png"/><Relationship Id="rId5" Type="http://schemas.openxmlformats.org/officeDocument/2006/relationships/image" Target="../media/image140.png"/><Relationship Id="rId10" Type="http://schemas.openxmlformats.org/officeDocument/2006/relationships/image" Target="../media/image153.png"/><Relationship Id="rId4" Type="http://schemas.openxmlformats.org/officeDocument/2006/relationships/image" Target="../media/image149.png"/><Relationship Id="rId9" Type="http://schemas.openxmlformats.org/officeDocument/2006/relationships/image" Target="../media/image1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8.png"/><Relationship Id="rId4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6.png"/><Relationship Id="rId4" Type="http://schemas.openxmlformats.org/officeDocument/2006/relationships/image" Target="../media/image1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20270049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134" r="504" b="19434"/>
          <a:stretch/>
        </p:blipFill>
        <p:spPr>
          <a:xfrm>
            <a:off x="0" y="0"/>
            <a:ext cx="9144000" cy="68708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3140" y="2276872"/>
            <a:ext cx="9167140" cy="2304256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168352" cy="10913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43226" y="2881158"/>
            <a:ext cx="5700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alibri"/>
                <a:ea typeface="Calibri"/>
                <a:cs typeface="Calibri"/>
              </a:rPr>
              <a:t>объединяет компанию </a:t>
            </a:r>
            <a:endParaRPr lang="ru-RU" sz="44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73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Учет времени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43454" y="1626886"/>
            <a:ext cx="4172324" cy="2646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Планирование затрат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времени при создании задачи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При запуске задачи учет времени по другим задачам останавливается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Учет </a:t>
            </a:r>
            <a:r>
              <a:rPr lang="ru-RU" sz="1800" dirty="0">
                <a:latin typeface="Calibri"/>
                <a:ea typeface="Calibri"/>
                <a:cs typeface="Calibri"/>
              </a:rPr>
              <a:t>времени для соисполнителей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План </a:t>
            </a:r>
            <a:r>
              <a:rPr lang="ru-RU" sz="1800" dirty="0">
                <a:latin typeface="Calibri"/>
                <a:ea typeface="Calibri"/>
                <a:cs typeface="Calibri"/>
              </a:rPr>
              <a:t>на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день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Отчет </a:t>
            </a:r>
            <a:r>
              <a:rPr lang="ru-RU" sz="1800" dirty="0">
                <a:latin typeface="Calibri"/>
                <a:ea typeface="Calibri"/>
                <a:cs typeface="Calibri"/>
              </a:rPr>
              <a:t>по ресурсам</a:t>
            </a: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0" descr="Снимок экрана 2013-12-02 в 17.26.0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-248" r="-1"/>
          <a:stretch/>
        </p:blipFill>
        <p:spPr>
          <a:xfrm>
            <a:off x="179512" y="1700808"/>
            <a:ext cx="4600222" cy="2686590"/>
          </a:xfrm>
          <a:prstGeom prst="rect">
            <a:avLst/>
          </a:prstGeom>
          <a:noFill/>
          <a:ln w="6350" cmpd="sng"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1660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74395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Бесплатная «Виртуальная машина»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9779" y="1935209"/>
            <a:ext cx="4783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Calibri"/>
                <a:ea typeface="Calibri"/>
                <a:cs typeface="Calibri"/>
              </a:rPr>
              <a:t>Начиная с версии 14.0</a:t>
            </a:r>
            <a:r>
              <a:rPr lang="en-US" sz="1800" dirty="0">
                <a:latin typeface="Calibri"/>
                <a:ea typeface="Calibri"/>
                <a:cs typeface="Calibri"/>
              </a:rPr>
              <a:t>,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для коробочной версии «Битрикс24» рекомендуется использовать «Виртуальную машину 4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.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3».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91175" y="3413741"/>
            <a:ext cx="47530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Calibri"/>
                <a:ea typeface="Calibri"/>
                <a:cs typeface="Calibri"/>
              </a:rPr>
              <a:t>Виртуальная машина</a:t>
            </a:r>
            <a:r>
              <a:rPr lang="ru-RU" sz="1400" i="1" dirty="0" smtClean="0">
                <a:latin typeface="Calibri"/>
                <a:ea typeface="Calibri"/>
                <a:cs typeface="Calibri"/>
              </a:rPr>
              <a:t> – эталонная среда для «Битрикс24», полностью настроенное, протестированное </a:t>
            </a:r>
            <a:r>
              <a:rPr lang="ru-RU" sz="1400" i="1" dirty="0">
                <a:latin typeface="Calibri"/>
                <a:ea typeface="Calibri"/>
                <a:cs typeface="Calibri"/>
              </a:rPr>
              <a:t>и </a:t>
            </a:r>
            <a:r>
              <a:rPr lang="ru-RU" sz="1400" i="1" dirty="0" smtClean="0">
                <a:latin typeface="Calibri"/>
                <a:ea typeface="Calibri"/>
                <a:cs typeface="Calibri"/>
              </a:rPr>
              <a:t>адаптированное серверное окружение для оптимальной работы с </a:t>
            </a:r>
            <a:r>
              <a:rPr lang="ru-RU" sz="1400" i="1" dirty="0">
                <a:latin typeface="Calibri"/>
                <a:ea typeface="Calibri"/>
                <a:cs typeface="Calibri"/>
              </a:rPr>
              <a:t>продуктами «1С-Битрикс</a:t>
            </a:r>
            <a:r>
              <a:rPr lang="ru-RU" sz="1400" i="1" dirty="0" smtClean="0">
                <a:latin typeface="Calibri"/>
                <a:ea typeface="Calibri"/>
                <a:cs typeface="Calibri"/>
              </a:rPr>
              <a:t>».</a:t>
            </a:r>
            <a:endParaRPr lang="ru-RU" sz="1400" i="1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8330" y="5338101"/>
            <a:ext cx="2712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Скачать «Виртуальную машину»:</a:t>
            </a:r>
            <a:endParaRPr lang="en-US" sz="1400" dirty="0" smtClean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algn="r"/>
            <a:r>
              <a:rPr lang="en-US" sz="1400" dirty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4"/>
              </a:rPr>
              <a:t>http://www.1c-bitrix.ru/</a:t>
            </a:r>
            <a:r>
              <a:rPr lang="en-US" sz="1400" dirty="0" err="1">
                <a:solidFill>
                  <a:schemeClr val="tx1"/>
                </a:solidFill>
                <a:latin typeface="Calibri"/>
                <a:ea typeface="Calibri"/>
                <a:cs typeface="Calibri"/>
                <a:hlinkClick r:id="rId4"/>
              </a:rPr>
              <a:t>vm</a:t>
            </a:r>
            <a:endParaRPr lang="ru-RU" sz="1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1" name="Изображение 10" descr="5872223_prin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548"/>
            <a:ext cx="3958013" cy="3958013"/>
          </a:xfrm>
          <a:prstGeom prst="rect">
            <a:avLst/>
          </a:prstGeom>
        </p:spPr>
      </p:pic>
      <p:pic>
        <p:nvPicPr>
          <p:cNvPr id="14" name="Изображение 13" descr="box-k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5" y="2213300"/>
            <a:ext cx="2809492" cy="2983424"/>
          </a:xfrm>
          <a:prstGeom prst="rect">
            <a:avLst/>
          </a:prstGeom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4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Мастер проверки работы корпоративного портала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646" y="1343453"/>
            <a:ext cx="82081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/>
                <a:ea typeface="Calibri"/>
                <a:cs typeface="Calibri"/>
              </a:rPr>
              <a:t>Важно своевременно узнавать о проблемах, делать проверку регулярно. Раз в сутки будет работать агент, который за несколько секунд проверит все базовые функции и, если есть ошибки, система сообщит об этом администратору. </a:t>
            </a:r>
            <a:endParaRPr lang="ru-RU" sz="1400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9441" y="2379682"/>
            <a:ext cx="648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/>
                <a:ea typeface="Calibri"/>
                <a:cs typeface="Calibri"/>
              </a:rPr>
              <a:t>Рабочий стол &gt; Настройки &gt; Инструменты &gt; Проверка системы 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4"/>
          <a:srcRect l="450" t="890" r="601" b="1650"/>
          <a:stretch/>
        </p:blipFill>
        <p:spPr>
          <a:xfrm>
            <a:off x="328376" y="3072339"/>
            <a:ext cx="4206876" cy="2051050"/>
          </a:xfrm>
          <a:prstGeom prst="rect">
            <a:avLst/>
          </a:prstGeom>
          <a:effectLst>
            <a:outerShdw blurRad="95250" sx="101000" sy="101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5"/>
          <a:srcRect l="432" t="691" r="1051" b="1285"/>
          <a:stretch/>
        </p:blipFill>
        <p:spPr>
          <a:xfrm>
            <a:off x="4728926" y="3075514"/>
            <a:ext cx="4273550" cy="2625724"/>
          </a:xfrm>
          <a:prstGeom prst="rect">
            <a:avLst/>
          </a:prstGeom>
          <a:effectLst>
            <a:outerShdw blurRad="95250" sx="101000" sy="101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70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8"/>
            <a:ext cx="5779157" cy="88170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Облачный сервис и коробочная версия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30" y="1474078"/>
            <a:ext cx="3264427" cy="1124444"/>
          </a:xfrm>
          <a:prstGeom prst="rect">
            <a:avLst/>
          </a:prstGeom>
        </p:spPr>
      </p:pic>
      <p:pic>
        <p:nvPicPr>
          <p:cNvPr id="10" name="Изображение 9" descr="Снимок экрана 2014-03-10 в 4.28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32" y="2924118"/>
            <a:ext cx="6153666" cy="14170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Изображение 11" descr="cp14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4" y="2342614"/>
            <a:ext cx="2240766" cy="2540231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7451918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-1004" r="17236" b="30373"/>
          <a:stretch/>
        </p:blipFill>
        <p:spPr>
          <a:xfrm>
            <a:off x="0" y="-98778"/>
            <a:ext cx="9144000" cy="6956778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68080" y="111751"/>
            <a:ext cx="5988096" cy="79696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Calibri"/>
                <a:cs typeface="Calibri"/>
              </a:rPr>
              <a:t>Сервис запущен 12 апреля 2012 года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1505835"/>
            <a:ext cx="5000137" cy="4633055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311" y="1744864"/>
            <a:ext cx="47993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Зарегистрировано компаний: 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145 </a:t>
            </a: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000+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Активных компаний: 17 500+</a:t>
            </a:r>
            <a:endParaRPr lang="ru-RU" sz="1600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2 500+ сотрудников в максимальной компании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53 – среднее число активных пользователей в компании</a:t>
            </a:r>
            <a:endParaRPr lang="ru-RU" sz="1600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Общий размер файлов в облаке: 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5</a:t>
            </a:r>
            <a:r>
              <a:rPr lang="en-US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2 </a:t>
            </a: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Тб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9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0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00 </a:t>
            </a: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000 программных страниц в день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Максимальное число подключенных интернет-магазинов к одной CRM: 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12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99,9% доступность сервиса за 2014 г.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 </a:t>
            </a:r>
            <a:endParaRPr lang="ru-RU" sz="1600" b="1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0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468001" y="2365617"/>
            <a:ext cx="2567883" cy="1073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21" name="Изображение 20" descr="b24_объединяет компанию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55" y="2487024"/>
            <a:ext cx="2901060" cy="999281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4373764" y="1198232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274905" y="1524449"/>
            <a:ext cx="480876" cy="479568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577568" y="2259499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2344124" y="3221424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2586906" y="4164671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3259224" y="4911797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407769" y="5229326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5574989" y="4902459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181943" y="4164671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6434062" y="3221424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6227151" y="2267342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5524783" y="1526543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0" y="908720"/>
            <a:ext cx="9116221" cy="5143500"/>
          </a:xfrm>
          <a:prstGeom prst="rect">
            <a:avLst/>
          </a:prstGeom>
        </p:spPr>
      </p:pic>
      <p:pic>
        <p:nvPicPr>
          <p:cNvPr id="46" name="Изображение 45"/>
          <p:cNvPicPr>
            <a:picLocks noChangeAspect="1"/>
          </p:cNvPicPr>
          <p:nvPr/>
        </p:nvPicPr>
        <p:blipFill rotWithShape="1">
          <a:blip r:embed="rId3"/>
          <a:srcRect r="81271" b="67901"/>
          <a:stretch/>
        </p:blipFill>
        <p:spPr>
          <a:xfrm>
            <a:off x="0" y="-1"/>
            <a:ext cx="2056835" cy="19888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11" y="1974729"/>
            <a:ext cx="140364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Изображение 47"/>
          <p:cNvPicPr>
            <a:picLocks noChangeAspect="1"/>
          </p:cNvPicPr>
          <p:nvPr/>
        </p:nvPicPr>
        <p:blipFill rotWithShape="1">
          <a:blip r:embed="rId3"/>
          <a:srcRect l="84067" t="75446"/>
          <a:stretch/>
        </p:blipFill>
        <p:spPr>
          <a:xfrm>
            <a:off x="7164289" y="5128732"/>
            <a:ext cx="1979712" cy="172138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8172400" y="4581128"/>
            <a:ext cx="97160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42778" y="3654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4370087" y="1196752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3275986" y="1518833"/>
            <a:ext cx="480876" cy="479568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2578649" y="2253883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345205" y="3215808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2587987" y="4159055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3260305" y="4906181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394739" y="5223710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5561959" y="4896843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6168913" y="4159055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6421032" y="3229919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6228232" y="2261726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5525864" y="1520927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563888" y="2636912"/>
            <a:ext cx="2520280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63" name="Изображение 62" descr="b24_объединяет компанию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67" y="2593126"/>
            <a:ext cx="2563137" cy="8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Photogenica_VMP22930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r="859"/>
          <a:stretch/>
        </p:blipFill>
        <p:spPr>
          <a:xfrm>
            <a:off x="0" y="1"/>
            <a:ext cx="9144000" cy="6876815"/>
          </a:xfrm>
          <a:prstGeom prst="rect">
            <a:avLst/>
          </a:prstGeom>
        </p:spPr>
      </p:pic>
      <p:pic>
        <p:nvPicPr>
          <p:cNvPr id="7" name="Изображение 6" descr="Снимок экрана 2014-03-13 в 22.18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6403" r="309" b="7169"/>
          <a:stretch/>
        </p:blipFill>
        <p:spPr>
          <a:xfrm>
            <a:off x="1644988" y="2952899"/>
            <a:ext cx="5745715" cy="671368"/>
          </a:xfrm>
          <a:prstGeom prst="roundRect">
            <a:avLst>
              <a:gd name="adj" fmla="val 8704"/>
            </a:avLst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35696" y="314096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2996952"/>
            <a:ext cx="29087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www.bitrix24.ru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8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latin typeface="Calibri" pitchFamily="34" charset="0"/>
                <a:cs typeface="Calibri" pitchFamily="34" charset="0"/>
              </a:rPr>
              <a:t>Вопросы?</a:t>
            </a:r>
            <a:endParaRPr lang="en-US" sz="4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977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Отчет по ресурсам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0" descr="Снимок экрана 2013-12-02 в 22.36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3824"/>
            <a:ext cx="9167412" cy="454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7467637_prin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487" b="45"/>
          <a:stretch/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992413"/>
            <a:ext cx="9144000" cy="287317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3002029"/>
            <a:ext cx="867670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atin typeface="Calibri"/>
                <a:cs typeface="Calibri"/>
              </a:rPr>
              <a:t>Бизнес-чат и </a:t>
            </a:r>
            <a:r>
              <a:rPr lang="ru-RU" b="1" dirty="0" err="1" smtClean="0">
                <a:latin typeface="Calibri"/>
                <a:cs typeface="Calibri"/>
              </a:rPr>
              <a:t>видеозвонки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577" y="99019"/>
            <a:ext cx="6232174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ea typeface="Calibri"/>
                <a:cs typeface="Calibri"/>
              </a:rPr>
              <a:t>Бизнес-чат и </a:t>
            </a:r>
            <a:r>
              <a:rPr lang="ru-RU" sz="3200" b="1" dirty="0" err="1" smtClean="0">
                <a:latin typeface="Calibri"/>
                <a:ea typeface="Calibri"/>
                <a:cs typeface="Calibri"/>
              </a:rPr>
              <a:t>видеозвонки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0144" y="1660725"/>
            <a:ext cx="4379410" cy="437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Бизнес-чат для мгновенного общения с коллегами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Бесплатные </a:t>
            </a:r>
            <a:r>
              <a:rPr lang="ru-RU" sz="1600" dirty="0">
                <a:latin typeface="Calibri"/>
                <a:ea typeface="Calibri"/>
                <a:cs typeface="Calibri"/>
              </a:rPr>
              <a:t>и </a:t>
            </a:r>
            <a:r>
              <a:rPr lang="ru-RU" sz="1600" dirty="0" err="1">
                <a:latin typeface="Calibri"/>
                <a:ea typeface="Calibri"/>
                <a:cs typeface="Calibri"/>
              </a:rPr>
              <a:t>безлимитные</a:t>
            </a:r>
            <a:r>
              <a:rPr lang="ru-RU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звонки и 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(до 4х человек одновременно)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Полный список контактов сотрудников компании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История сообщений с поиском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Индикатор прочтения сообщения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Уведомления о новых сообщениях и пропущенных вызовах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Все общение – через браузер, десктоп- или мобильное приложение </a:t>
            </a:r>
            <a:r>
              <a:rPr lang="ru-RU" sz="1600" dirty="0">
                <a:latin typeface="Calibri"/>
                <a:ea typeface="Calibri"/>
                <a:cs typeface="Calibri"/>
              </a:rPr>
              <a:t>Битрикс24 </a:t>
            </a:r>
            <a:endParaRPr lang="ru-RU" sz="16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4"/>
          <a:srcRect l="273" t="6883" r="919" b="2955"/>
          <a:stretch/>
        </p:blipFill>
        <p:spPr>
          <a:xfrm>
            <a:off x="251520" y="1628800"/>
            <a:ext cx="4012639" cy="2045271"/>
          </a:xfrm>
          <a:prstGeom prst="roundRect">
            <a:avLst>
              <a:gd name="adj" fmla="val 1370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549679" y="2913690"/>
            <a:ext cx="1145877" cy="2164333"/>
            <a:chOff x="3200400" y="0"/>
            <a:chExt cx="2723158" cy="5143500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400" y="0"/>
              <a:ext cx="2723158" cy="5143500"/>
            </a:xfrm>
            <a:prstGeom prst="rect">
              <a:avLst/>
            </a:prstGeom>
          </p:spPr>
        </p:pic>
        <p:pic>
          <p:nvPicPr>
            <p:cNvPr id="15" name="Изображение 14" descr="messenger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741" y="784481"/>
              <a:ext cx="2034868" cy="3611891"/>
            </a:xfrm>
            <a:prstGeom prst="rect">
              <a:avLst/>
            </a:prstGeom>
          </p:spPr>
        </p:pic>
      </p:grpSp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027" y="1566378"/>
            <a:ext cx="410851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Бесплатные видео и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аудиозвонки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через Интернет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Нет ограничений по числу аудио и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видеозвонков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работают через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Wi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-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Fi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,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LTE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,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3G </a:t>
            </a: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800" i="1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800" i="1" dirty="0" smtClean="0">
              <a:latin typeface="Calibri"/>
              <a:ea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i="1" dirty="0" smtClean="0">
                <a:latin typeface="Calibri"/>
                <a:ea typeface="Calibri"/>
                <a:cs typeface="Calibri"/>
              </a:rPr>
              <a:t> </a:t>
            </a: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577" y="99019"/>
            <a:ext cx="6232174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3200" b="1" dirty="0" smtClean="0">
                <a:latin typeface="Calibri"/>
                <a:ea typeface="Calibri"/>
                <a:cs typeface="Calibri"/>
              </a:rPr>
              <a:t> в мобильном приложении</a:t>
            </a:r>
            <a:r>
              <a:rPr lang="ru-RU" sz="2200" b="1" dirty="0" smtClean="0">
                <a:latin typeface="Calibri"/>
                <a:ea typeface="Calibri"/>
                <a:cs typeface="Calibri"/>
              </a:rPr>
              <a:t>*</a:t>
            </a:r>
            <a:endParaRPr lang="ru-RU" sz="22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075" y="4795472"/>
            <a:ext cx="41487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/>
                <a:ea typeface="Calibri"/>
                <a:cs typeface="Calibri"/>
              </a:rPr>
              <a:t>О</a:t>
            </a:r>
            <a:r>
              <a:rPr lang="ru-RU" sz="1600" b="1" dirty="0" smtClean="0">
                <a:latin typeface="Calibri"/>
                <a:ea typeface="Calibri"/>
                <a:cs typeface="Calibri"/>
              </a:rPr>
              <a:t>бщайтесь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с коллегами </a:t>
            </a:r>
            <a:r>
              <a:rPr lang="ru-RU" sz="1600" b="1" dirty="0" smtClean="0">
                <a:latin typeface="Calibri"/>
                <a:ea typeface="Calibri"/>
                <a:cs typeface="Calibri"/>
              </a:rPr>
              <a:t>по видеосвязи в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командировках, между офисами, из </a:t>
            </a:r>
            <a:r>
              <a:rPr lang="ru-RU" sz="1600" b="1" dirty="0" smtClean="0">
                <a:latin typeface="Calibri"/>
                <a:ea typeface="Calibri"/>
                <a:cs typeface="Calibri"/>
              </a:rPr>
              <a:t>дома</a:t>
            </a:r>
            <a:r>
              <a:rPr lang="en-US" sz="1600" b="1" dirty="0" smtClean="0">
                <a:latin typeface="Calibri"/>
                <a:ea typeface="Calibri"/>
                <a:cs typeface="Calibri"/>
              </a:rPr>
              <a:t>!</a:t>
            </a:r>
            <a:endParaRPr lang="ru-RU" sz="16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87" b="93852" l="70279" r="94582"/>
                    </a14:imgEffect>
                  </a14:imgLayer>
                </a14:imgProps>
              </a:ext>
            </a:extLst>
          </a:blip>
          <a:srcRect l="-5368" t="5992" r="4098" b="5583"/>
          <a:stretch/>
        </p:blipFill>
        <p:spPr>
          <a:xfrm>
            <a:off x="3131840" y="1556792"/>
            <a:ext cx="5604916" cy="2854589"/>
          </a:xfrm>
          <a:prstGeom prst="rect">
            <a:avLst/>
          </a:prstGeom>
        </p:spPr>
      </p:pic>
      <p:pic>
        <p:nvPicPr>
          <p:cNvPr id="16" name="Изображение 15" descr="Снимок экрана 2014-05-26 в 12.00.4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84" b="2057"/>
          <a:stretch/>
        </p:blipFill>
        <p:spPr>
          <a:xfrm>
            <a:off x="5273301" y="1404277"/>
            <a:ext cx="1853983" cy="330936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291037" y="2755566"/>
            <a:ext cx="1461777" cy="2359318"/>
            <a:chOff x="-1017266" y="-76966"/>
            <a:chExt cx="2678049" cy="5143500"/>
          </a:xfrm>
        </p:grpSpPr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17266" y="-76966"/>
              <a:ext cx="2678049" cy="5143500"/>
            </a:xfrm>
            <a:prstGeom prst="rect">
              <a:avLst/>
            </a:prstGeom>
          </p:spPr>
        </p:pic>
        <p:pic>
          <p:nvPicPr>
            <p:cNvPr id="19" name="Изображение 18" descr="звонки в мобильном приложении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2393" y="837006"/>
              <a:ext cx="1853601" cy="2780401"/>
            </a:xfrm>
            <a:prstGeom prst="rect">
              <a:avLst/>
            </a:prstGeom>
          </p:spPr>
        </p:pic>
        <p:pic>
          <p:nvPicPr>
            <p:cNvPr id="20" name="Изображение 19" descr="Снимок экрана 2014-05-27 в 23.48.47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250" y="3606800"/>
              <a:ext cx="1860293" cy="542924"/>
            </a:xfrm>
            <a:prstGeom prst="rect">
              <a:avLst/>
            </a:prstGeom>
          </p:spPr>
        </p:pic>
      </p:grpSp>
      <p:pic>
        <p:nvPicPr>
          <p:cNvPr id="2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39552" y="6146834"/>
            <a:ext cx="7632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Calibri"/>
                <a:ea typeface="Calibri"/>
                <a:cs typeface="Calibri"/>
              </a:rPr>
              <a:t>*</a:t>
            </a:r>
            <a:r>
              <a:rPr lang="ru-RU" sz="1600" i="1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1600" i="1" dirty="0" smtClean="0">
                <a:latin typeface="Calibri"/>
                <a:ea typeface="Calibri"/>
                <a:cs typeface="Calibri"/>
              </a:rPr>
              <a:t> в мобильном приложении появятся в Битрикс24 в конце июня</a:t>
            </a:r>
            <a:endParaRPr lang="ru-RU" sz="1600" i="1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83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2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>
                <a:latin typeface="Calibri"/>
                <a:cs typeface="Calibri"/>
              </a:rPr>
              <a:t>Десктопное приложение</a:t>
            </a:r>
            <a:endParaRPr lang="en-US" sz="3000" b="1" dirty="0" smtClean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3646" y="1565100"/>
            <a:ext cx="4570354" cy="354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К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орпоративный бизнес-</a:t>
            </a:r>
            <a:r>
              <a:rPr lang="ru-RU" sz="1600" b="0" dirty="0" err="1" smtClean="0">
                <a:latin typeface="Calibri"/>
                <a:ea typeface="Calibri"/>
                <a:cs typeface="Calibri"/>
              </a:rPr>
              <a:t>мессенджер</a:t>
            </a:r>
            <a:endParaRPr lang="ru-RU" sz="1600" b="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err="1" smtClean="0">
                <a:latin typeface="Calibri"/>
                <a:ea typeface="Calibri"/>
                <a:cs typeface="Calibri"/>
              </a:rPr>
              <a:t>Видеозвонки</a:t>
            </a:r>
            <a:endParaRPr lang="ru-RU" sz="16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Исходящие телефонные звонки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Мгновенные уведомления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о новых сообщениях, комментариях и лайках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Список всех сотрудников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Индикатор, кто в </a:t>
            </a:r>
            <a:r>
              <a:rPr lang="ru-RU" sz="1600" b="0" dirty="0" err="1" smtClean="0">
                <a:latin typeface="Calibri"/>
                <a:ea typeface="Calibri"/>
                <a:cs typeface="Calibri"/>
              </a:rPr>
              <a:t>онлайне</a:t>
            </a:r>
            <a:endParaRPr lang="ru-RU" sz="1600" b="0" dirty="0" smtClean="0">
              <a:latin typeface="Calibri"/>
              <a:ea typeface="Calibri"/>
              <a:cs typeface="Calibri"/>
            </a:endParaRPr>
          </a:p>
          <a:p>
            <a:pPr marL="285750" lvl="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История переписки</a:t>
            </a:r>
          </a:p>
          <a:p>
            <a:pPr marL="285750" lvl="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Битрикс24.Диск</a:t>
            </a:r>
          </a:p>
          <a:p>
            <a:pPr marL="285750" lvl="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Счетчик новых сообщений в ленте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16841" y="5220484"/>
            <a:ext cx="43040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 smtClean="0">
                <a:latin typeface="Calibri"/>
                <a:ea typeface="Calibri"/>
                <a:cs typeface="Calibri"/>
              </a:rPr>
              <a:t>Скачать:</a:t>
            </a:r>
          </a:p>
          <a:p>
            <a:r>
              <a:rPr lang="en-US" sz="1600" u="sng" dirty="0">
                <a:latin typeface="Calibri"/>
                <a:ea typeface="Calibri"/>
                <a:cs typeface="Calibri"/>
                <a:hlinkClick r:id="rId4"/>
              </a:rPr>
              <a:t>http://dl.bitrix24.com/b24/bitrix24_desktop.dmg</a:t>
            </a:r>
            <a:endParaRPr lang="ru-RU" sz="1600" b="0" u="sng" dirty="0">
              <a:latin typeface="Calibri"/>
              <a:ea typeface="Calibri"/>
              <a:cs typeface="Calibri"/>
            </a:endParaRP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16839" y="5877272"/>
            <a:ext cx="422884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 smtClean="0">
                <a:latin typeface="Calibri"/>
                <a:ea typeface="Calibri"/>
                <a:cs typeface="Calibri"/>
              </a:rPr>
              <a:t>Скачать:</a:t>
            </a:r>
            <a:r>
              <a:rPr lang="en-US" sz="1600" dirty="0">
                <a:latin typeface="Calibri"/>
                <a:ea typeface="Calibri"/>
                <a:cs typeface="Calibri"/>
              </a:rPr>
              <a:t> </a:t>
            </a:r>
            <a:endParaRPr lang="ru-RU" sz="1600" dirty="0" smtClean="0">
              <a:latin typeface="Calibri"/>
              <a:ea typeface="Calibri"/>
              <a:cs typeface="Calibri"/>
            </a:endParaRPr>
          </a:p>
          <a:p>
            <a:r>
              <a:rPr lang="en-US" sz="1600" dirty="0" smtClean="0">
                <a:latin typeface="Calibri"/>
                <a:ea typeface="Calibri"/>
                <a:cs typeface="Calibri"/>
                <a:hlinkClick r:id="rId7"/>
              </a:rPr>
              <a:t>http</a:t>
            </a:r>
            <a:r>
              <a:rPr lang="en-US" sz="1600" dirty="0">
                <a:latin typeface="Calibri"/>
                <a:ea typeface="Calibri"/>
                <a:cs typeface="Calibri"/>
                <a:hlinkClick r:id="rId7"/>
              </a:rPr>
              <a:t>://dl.bitrix24.com/b24/bitrix24_desktop.exe</a:t>
            </a:r>
            <a:endParaRPr lang="ru-RU" sz="1600" b="0" dirty="0" smtClean="0">
              <a:latin typeface="Calibri"/>
              <a:ea typeface="Calibri"/>
              <a:cs typeface="Calibri"/>
            </a:endParaRPr>
          </a:p>
        </p:txBody>
      </p:sp>
      <p:pic>
        <p:nvPicPr>
          <p:cNvPr id="18" name="Изображение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5229200"/>
            <a:ext cx="526669" cy="477139"/>
          </a:xfrm>
          <a:prstGeom prst="rect">
            <a:avLst/>
          </a:prstGeom>
        </p:spPr>
      </p:pic>
      <p:pic>
        <p:nvPicPr>
          <p:cNvPr id="19" name="Изображение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44" y="5949280"/>
            <a:ext cx="486156" cy="43027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251520" y="1556792"/>
            <a:ext cx="4263359" cy="2213811"/>
            <a:chOff x="235918" y="1129580"/>
            <a:chExt cx="4263359" cy="2213811"/>
          </a:xfrm>
        </p:grpSpPr>
        <p:pic>
          <p:nvPicPr>
            <p:cNvPr id="21" name="Изображение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5918" y="1129580"/>
              <a:ext cx="4263359" cy="2213811"/>
            </a:xfrm>
            <a:prstGeom prst="rect">
              <a:avLst/>
            </a:prstGeom>
          </p:spPr>
        </p:pic>
        <p:pic>
          <p:nvPicPr>
            <p:cNvPr id="22" name="Изображение 21" descr="Снимок экрана 2014-03-14 в 17.51.03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140" y="1307504"/>
              <a:ext cx="2745301" cy="1765054"/>
            </a:xfrm>
            <a:prstGeom prst="rect">
              <a:avLst/>
            </a:prstGeom>
          </p:spPr>
        </p:pic>
        <p:pic>
          <p:nvPicPr>
            <p:cNvPr id="23" name="Изображение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75538" y="1662160"/>
              <a:ext cx="1872871" cy="1046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15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1235145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6" t="7587" r="518" b="8155"/>
          <a:stretch/>
        </p:blipFill>
        <p:spPr>
          <a:xfrm>
            <a:off x="-1" y="0"/>
            <a:ext cx="915811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5912" y="2887705"/>
            <a:ext cx="8174519" cy="111735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>
                <a:latin typeface="Calibri"/>
                <a:cs typeface="Calibri"/>
              </a:rPr>
              <a:t>Онлайн-работа с документами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12854" y="1659350"/>
            <a:ext cx="434126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Управлять документами онлайн можно в «Битрикс24» </a:t>
            </a:r>
            <a:r>
              <a:rPr lang="ru-RU" sz="1600" b="1" dirty="0" smtClean="0">
                <a:latin typeface="Calibri"/>
                <a:ea typeface="Calibri"/>
                <a:cs typeface="Calibri"/>
              </a:rPr>
              <a:t>бесплатно</a:t>
            </a:r>
            <a:r>
              <a:rPr lang="ru-RU" sz="1600" dirty="0">
                <a:latin typeface="Calibri"/>
                <a:ea typeface="Calibri"/>
                <a:cs typeface="Calibri"/>
              </a:rPr>
              <a:t>,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со всеми преимуществами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Google Docs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600" dirty="0">
                <a:latin typeface="Calibri"/>
                <a:ea typeface="Calibri"/>
                <a:cs typeface="Calibri"/>
              </a:rPr>
              <a:t>и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Microsoft O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ffice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Online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:</a:t>
            </a:r>
          </a:p>
          <a:p>
            <a:pPr marL="544513" lvl="3" indent="-285750"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Просмотр</a:t>
            </a:r>
          </a:p>
          <a:p>
            <a:pPr marL="544513" lvl="3" indent="-285750"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Редактирование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544513" lvl="3" indent="-285750"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Создание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544513" lvl="3" indent="-285750"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Сохранение </a:t>
            </a:r>
            <a:r>
              <a:rPr lang="ru-RU" sz="1600" dirty="0">
                <a:latin typeface="Calibri"/>
                <a:ea typeface="Calibri"/>
                <a:cs typeface="Calibri"/>
              </a:rPr>
              <a:t>документов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в «Битрикс24.Диск»</a:t>
            </a:r>
          </a:p>
          <a:p>
            <a:pPr marL="544513" lvl="3" indent="-285750">
              <a:buFont typeface="Arial"/>
              <a:buChar char="•"/>
            </a:pPr>
            <a:endParaRPr lang="ru-RU" sz="1600" dirty="0">
              <a:latin typeface="Calibri"/>
              <a:ea typeface="Calibri"/>
              <a:cs typeface="Calibri"/>
            </a:endParaRPr>
          </a:p>
          <a:p>
            <a:pPr marL="544513" lvl="3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Удобно редактировать документы онлайн</a:t>
            </a:r>
          </a:p>
          <a:p>
            <a:pPr marL="544513" lvl="3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Не нужно скачивать и загружать приложение</a:t>
            </a:r>
            <a:endParaRPr lang="en-US" sz="1600" dirty="0" smtClean="0">
              <a:latin typeface="Calibri"/>
              <a:ea typeface="Calibri"/>
              <a:cs typeface="Calibri"/>
            </a:endParaRPr>
          </a:p>
          <a:p>
            <a:pPr marL="544513" lvl="3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Онлайн-работа с документами включается во все тарифы «Битрикс24», в том числе в бесплатный</a:t>
            </a: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0" descr="Снимок экрана 2014-03-10 в 5.50.5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3959210" cy="2370613"/>
          </a:xfrm>
          <a:prstGeom prst="roundRect">
            <a:avLst>
              <a:gd name="adj" fmla="val 2148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pic>
        <p:nvPicPr>
          <p:cNvPr id="13" name="Изображение 12" descr="Снимок экрана 2014-03-11 в 0.17.52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"/>
          <a:stretch/>
        </p:blipFill>
        <p:spPr>
          <a:xfrm>
            <a:off x="589683" y="2772098"/>
            <a:ext cx="3823781" cy="2608184"/>
          </a:xfrm>
          <a:prstGeom prst="roundRect">
            <a:avLst>
              <a:gd name="adj" fmla="val 2148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0"/>
            <a:ext cx="5851165" cy="93721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Онлайн-редактирование документов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2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Работа с документами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8015" y="1509705"/>
            <a:ext cx="5157231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Самые популярные форматы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Word, Excel, Power Point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Стоимость «офисного» комплекта на 1 </a:t>
            </a:r>
            <a:r>
              <a:rPr lang="ru-RU" sz="1800" dirty="0">
                <a:latin typeface="Calibri"/>
                <a:ea typeface="Calibri"/>
                <a:cs typeface="Calibri"/>
              </a:rPr>
              <a:t>рабочее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место: от</a:t>
            </a:r>
            <a:r>
              <a:rPr lang="en-US" sz="1800" b="1" dirty="0">
                <a:latin typeface="Calibri"/>
                <a:ea typeface="Calibri"/>
                <a:cs typeface="Calibri"/>
              </a:rPr>
              <a:t> 10 </a:t>
            </a:r>
            <a:r>
              <a:rPr lang="en-US" sz="1800" b="1" dirty="0" smtClean="0">
                <a:latin typeface="Calibri"/>
                <a:ea typeface="Calibri"/>
                <a:cs typeface="Calibri"/>
              </a:rPr>
              <a:t>699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b="1" dirty="0" smtClean="0">
                <a:latin typeface="Calibri"/>
                <a:ea typeface="Calibri"/>
                <a:cs typeface="Calibri"/>
              </a:rPr>
              <a:t>рублей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Лицензии на </a:t>
            </a:r>
            <a:r>
              <a:rPr lang="ru-RU" sz="1800" dirty="0" err="1">
                <a:latin typeface="Calibri"/>
                <a:ea typeface="Calibri"/>
                <a:cs typeface="Calibri"/>
              </a:rPr>
              <a:t>M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icrosoft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ru-RU" sz="1800" dirty="0" err="1">
                <a:latin typeface="Calibri"/>
                <a:ea typeface="Calibri"/>
                <a:cs typeface="Calibri"/>
              </a:rPr>
              <a:t>Office</a:t>
            </a:r>
            <a:r>
              <a:rPr lang="ru-RU" sz="1800" dirty="0">
                <a:latin typeface="Calibri"/>
                <a:ea typeface="Calibri"/>
                <a:cs typeface="Calibri"/>
              </a:rPr>
              <a:t> - одна из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заметных </a:t>
            </a:r>
            <a:r>
              <a:rPr lang="ru-RU" sz="1800" dirty="0">
                <a:latin typeface="Calibri"/>
                <a:ea typeface="Calibri"/>
                <a:cs typeface="Calibri"/>
              </a:rPr>
              <a:t>статей </a:t>
            </a:r>
            <a:r>
              <a:rPr lang="en-US" sz="1800" dirty="0">
                <a:latin typeface="Calibri"/>
                <a:ea typeface="Calibri"/>
                <a:cs typeface="Calibri"/>
              </a:rPr>
              <a:t>IT</a:t>
            </a:r>
            <a:r>
              <a:rPr lang="ru-RU" sz="1800" dirty="0">
                <a:latin typeface="Calibri"/>
                <a:ea typeface="Calibri"/>
                <a:cs typeface="Calibri"/>
              </a:rPr>
              <a:t>-расходов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компании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1" dirty="0" smtClean="0">
                <a:latin typeface="Calibri"/>
                <a:ea typeface="Calibri"/>
                <a:cs typeface="Calibri"/>
              </a:rPr>
              <a:t>90</a:t>
            </a:r>
            <a:r>
              <a:rPr lang="ru-RU" sz="1800" b="1" dirty="0">
                <a:latin typeface="Calibri"/>
                <a:ea typeface="Calibri"/>
                <a:cs typeface="Calibri"/>
              </a:rPr>
              <a:t>%</a:t>
            </a:r>
            <a:r>
              <a:rPr lang="ru-RU" sz="1800" dirty="0">
                <a:latin typeface="Calibri"/>
                <a:ea typeface="Calibri"/>
                <a:cs typeface="Calibri"/>
              </a:rPr>
              <a:t> сотрудников просматривают и незначительно редактируют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документы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и </a:t>
            </a:r>
            <a:r>
              <a:rPr lang="ru-RU" sz="1800" b="1" dirty="0">
                <a:latin typeface="Calibri"/>
                <a:ea typeface="Calibri"/>
                <a:cs typeface="Calibri"/>
              </a:rPr>
              <a:t>только 10% </a:t>
            </a:r>
            <a:r>
              <a:rPr lang="ru-RU" sz="1800" dirty="0">
                <a:latin typeface="Calibri"/>
                <a:ea typeface="Calibri"/>
                <a:cs typeface="Calibri"/>
              </a:rPr>
              <a:t>использует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MS Office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профессионально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132856"/>
            <a:ext cx="1444862" cy="144486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3501008"/>
            <a:ext cx="1284948" cy="1284948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1556792"/>
            <a:ext cx="1128798" cy="11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6307571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t="16088" r="1640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3247534"/>
            <a:ext cx="6145613" cy="2367463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367" y="3522489"/>
            <a:ext cx="5920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/>
                <a:ea typeface="Calibri"/>
                <a:cs typeface="Calibri"/>
              </a:rPr>
              <a:t>С «Битрикс24» </a:t>
            </a:r>
            <a:r>
              <a:rPr lang="ru-RU" sz="2800" dirty="0">
                <a:latin typeface="Calibri"/>
                <a:ea typeface="Calibri"/>
                <a:cs typeface="Calibri"/>
              </a:rPr>
              <a:t>вы </a:t>
            </a:r>
            <a:r>
              <a:rPr lang="ru-RU" sz="2800" dirty="0" smtClean="0">
                <a:latin typeface="Calibri"/>
                <a:ea typeface="Calibri"/>
                <a:cs typeface="Calibri"/>
              </a:rPr>
              <a:t>экономите </a:t>
            </a:r>
            <a:r>
              <a:rPr lang="ru-RU" sz="2800" dirty="0">
                <a:latin typeface="Calibri"/>
                <a:ea typeface="Calibri"/>
                <a:cs typeface="Calibri"/>
              </a:rPr>
              <a:t>до 90% бюджета на </a:t>
            </a:r>
            <a:r>
              <a:rPr lang="ru-RU" sz="2800" dirty="0" smtClean="0">
                <a:latin typeface="Calibri"/>
                <a:ea typeface="Calibri"/>
                <a:cs typeface="Calibri"/>
              </a:rPr>
              <a:t>покупку офисного ПО для сотрудников.</a:t>
            </a:r>
            <a:endParaRPr lang="ru-RU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766080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1431" y="0"/>
            <a:ext cx="4358739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0" y="19307"/>
            <a:ext cx="4186641" cy="83020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ru-RU" sz="3200" b="1" dirty="0"/>
              <a:t>Компания будущего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251520" y="908720"/>
            <a:ext cx="3924541" cy="509404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rmAutofit/>
          </a:bodyPr>
          <a:lstStyle/>
          <a:p>
            <a:pPr marL="0" indent="0">
              <a:spcAft>
                <a:spcPts val="600"/>
              </a:spcAft>
              <a:buSzPct val="101190"/>
              <a:buNone/>
            </a:pPr>
            <a:r>
              <a:rPr lang="ru-RU" sz="2000" dirty="0" smtClean="0"/>
              <a:t>Через 3-4 года:</a:t>
            </a:r>
            <a:endParaRPr lang="ru-RU" sz="2000" dirty="0"/>
          </a:p>
          <a:p>
            <a:pPr indent="-171450">
              <a:spcAft>
                <a:spcPts val="600"/>
              </a:spcAft>
              <a:buSzPct val="101190"/>
            </a:pPr>
            <a:r>
              <a:rPr lang="ru-RU" sz="2000" dirty="0"/>
              <a:t>30-40% будут работать удаленно </a:t>
            </a:r>
          </a:p>
          <a:p>
            <a:pPr indent="-171450">
              <a:spcAft>
                <a:spcPts val="600"/>
              </a:spcAft>
              <a:buSzPct val="101190"/>
            </a:pPr>
            <a:r>
              <a:rPr lang="ru-RU" sz="2000" dirty="0"/>
              <a:t>Не </a:t>
            </a:r>
            <a:r>
              <a:rPr lang="ru-RU" sz="2000" dirty="0" smtClean="0"/>
              <a:t>важно, </a:t>
            </a:r>
            <a:r>
              <a:rPr lang="ru-RU" sz="2000" dirty="0"/>
              <a:t>что </a:t>
            </a:r>
            <a:r>
              <a:rPr lang="ru-RU" sz="2000" dirty="0" smtClean="0"/>
              <a:t>используется </a:t>
            </a:r>
            <a:r>
              <a:rPr lang="ru-RU" sz="2000" dirty="0"/>
              <a:t>(десктоп, смартфон, планшет</a:t>
            </a:r>
            <a:r>
              <a:rPr lang="ru-RU" sz="2000" dirty="0" smtClean="0"/>
              <a:t>)</a:t>
            </a:r>
          </a:p>
          <a:p>
            <a:pPr indent="-171450">
              <a:spcAft>
                <a:spcPts val="600"/>
              </a:spcAft>
              <a:buSzPct val="101190"/>
            </a:pPr>
            <a:r>
              <a:rPr lang="ru-RU" sz="2000" dirty="0" smtClean="0"/>
              <a:t>Скорость мобильного интернета значительно возрастет (</a:t>
            </a:r>
            <a:r>
              <a:rPr lang="en-US" sz="2000" dirty="0" smtClean="0"/>
              <a:t>LTE)</a:t>
            </a:r>
            <a:endParaRPr lang="ru-RU" sz="2000" dirty="0"/>
          </a:p>
          <a:p>
            <a:pPr indent="-171450">
              <a:spcAft>
                <a:spcPts val="600"/>
              </a:spcAft>
              <a:buSzPct val="101190"/>
            </a:pPr>
            <a:r>
              <a:rPr lang="ru-RU" sz="2000" dirty="0"/>
              <a:t>Эффективность, конкурентоспособность зависит от скорости обмена </a:t>
            </a:r>
            <a:r>
              <a:rPr lang="ru-RU" sz="2000" dirty="0" smtClean="0"/>
              <a:t>информацией </a:t>
            </a:r>
            <a:r>
              <a:rPr lang="ru-RU" sz="2000" dirty="0"/>
              <a:t>и принятия </a:t>
            </a:r>
            <a:r>
              <a:rPr lang="ru-RU" sz="2000" dirty="0" smtClean="0"/>
              <a:t>решений</a:t>
            </a:r>
            <a:endParaRPr lang="ru-RU" sz="2000" dirty="0"/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Текст 7"/>
          <p:cNvSpPr>
            <a:spLocks noGrp="1"/>
          </p:cNvSpPr>
          <p:nvPr>
            <p:ph type="body" idx="2"/>
          </p:nvPr>
        </p:nvSpPr>
        <p:spPr>
          <a:xfrm>
            <a:off x="358762" y="1422025"/>
            <a:ext cx="4095065" cy="4131091"/>
          </a:xfrm>
        </p:spPr>
        <p:txBody>
          <a:bodyPr/>
          <a:lstStyle/>
          <a:p>
            <a:r>
              <a:rPr lang="ru-RU" sz="1400" dirty="0" smtClean="0"/>
              <a:t>Новый пункт меню «Редактировать на моем компьютере» позволит вам открыть документ в локальном </a:t>
            </a:r>
            <a:r>
              <a:rPr lang="en-US" sz="1400" dirty="0" smtClean="0"/>
              <a:t>MS Office </a:t>
            </a:r>
            <a:r>
              <a:rPr lang="ru-RU" sz="1400" dirty="0" smtClean="0"/>
              <a:t>или даже </a:t>
            </a:r>
            <a:r>
              <a:rPr lang="en-US" sz="1400" dirty="0" smtClean="0"/>
              <a:t>Adobe Photoshop</a:t>
            </a:r>
            <a:r>
              <a:rPr lang="ru-RU" sz="1400" dirty="0" smtClean="0"/>
              <a:t>, а после изменения сохранит файл в «Битрикс24».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11760" y="492851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/>
                <a:ea typeface="Calibri"/>
                <a:cs typeface="Calibri"/>
              </a:rPr>
              <a:t>и другие</a:t>
            </a:r>
            <a:endParaRPr lang="ru-RU" sz="1400" dirty="0">
              <a:latin typeface="Calibri"/>
              <a:ea typeface="Calibri"/>
              <a:cs typeface="Calibri"/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/>
          <a:stretch/>
        </p:blipFill>
        <p:spPr>
          <a:xfrm>
            <a:off x="4788024" y="1484784"/>
            <a:ext cx="4101491" cy="3204024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82" y="2634621"/>
            <a:ext cx="2366879" cy="90651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3789040"/>
            <a:ext cx="2472717" cy="769842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 rotWithShape="1">
          <a:blip r:embed="rId6"/>
          <a:srcRect l="12578" t="16541" r="13420" b="29783"/>
          <a:stretch/>
        </p:blipFill>
        <p:spPr>
          <a:xfrm>
            <a:off x="179512" y="4293096"/>
            <a:ext cx="1856943" cy="1010180"/>
          </a:xfrm>
          <a:prstGeom prst="rect">
            <a:avLst/>
          </a:prstGeom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05011" y="0"/>
            <a:ext cx="5851165" cy="93721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Редактирование файлов</a:t>
            </a:r>
            <a:br>
              <a:rPr lang="ru-RU" sz="3200" b="1" dirty="0"/>
            </a:br>
            <a:r>
              <a:rPr lang="ru-RU" sz="3200" b="1" dirty="0"/>
              <a:t>на моем компьютере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2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10" y="3252403"/>
            <a:ext cx="2280286" cy="1102138"/>
          </a:xfrm>
          <a:prstGeom prst="rect">
            <a:avLst/>
          </a:prstGeom>
        </p:spPr>
      </p:pic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3528" y="1700808"/>
            <a:ext cx="7803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Онлайн-редактирование в </a:t>
            </a:r>
            <a:r>
              <a:rPr lang="en-US" dirty="0" smtClean="0">
                <a:latin typeface="Calibri"/>
                <a:ea typeface="Calibri"/>
                <a:cs typeface="Calibri"/>
              </a:rPr>
              <a:t>Google Docs </a:t>
            </a:r>
            <a:r>
              <a:rPr lang="ru-RU" dirty="0" smtClean="0">
                <a:latin typeface="Calibri"/>
                <a:ea typeface="Calibri"/>
                <a:cs typeface="Calibri"/>
              </a:rPr>
              <a:t>или </a:t>
            </a:r>
            <a:r>
              <a:rPr lang="en-US" dirty="0" smtClean="0">
                <a:latin typeface="Calibri"/>
                <a:ea typeface="Calibri"/>
                <a:cs typeface="Calibri"/>
              </a:rPr>
              <a:t>MS Office Online </a:t>
            </a:r>
            <a:endParaRPr lang="ru-RU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На локальном компьютере</a:t>
            </a:r>
          </a:p>
          <a:p>
            <a:endParaRPr lang="ru-RU" dirty="0">
              <a:latin typeface="Calibri"/>
              <a:ea typeface="Calibri"/>
              <a:cs typeface="Calibri"/>
            </a:endParaRPr>
          </a:p>
          <a:p>
            <a:r>
              <a:rPr lang="ru-RU" dirty="0" smtClean="0">
                <a:latin typeface="Calibri"/>
                <a:ea typeface="Calibri"/>
                <a:cs typeface="Calibri"/>
              </a:rPr>
              <a:t>После изменения любым из этих способов файл сохранится в «Битрикс24». </a:t>
            </a:r>
            <a:endParaRPr lang="ru-RU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4499" y="3959771"/>
            <a:ext cx="68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Docs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5" name="Изображение 14" descr="Снимок экрана 2014-03-11 в 18.23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22" y="3353914"/>
            <a:ext cx="1647132" cy="797212"/>
          </a:xfrm>
          <a:prstGeom prst="rect">
            <a:avLst/>
          </a:prstGeom>
        </p:spPr>
      </p:pic>
      <p:pic>
        <p:nvPicPr>
          <p:cNvPr id="16" name="Изображение 15" descr="Снимок экрана 2014-03-11 в 18.23.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56992"/>
            <a:ext cx="1633955" cy="784035"/>
          </a:xfrm>
          <a:prstGeom prst="rect">
            <a:avLst/>
          </a:prstGeom>
        </p:spPr>
      </p:pic>
      <p:pic>
        <p:nvPicPr>
          <p:cNvPr id="17" name="Изображение 16" descr="Снимок экрана 2014-03-11 в 18.23.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28" y="3347564"/>
            <a:ext cx="1647133" cy="803801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4725144"/>
            <a:ext cx="2366879" cy="906515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798605"/>
            <a:ext cx="2472717" cy="769842"/>
          </a:xfrm>
          <a:prstGeom prst="rect">
            <a:avLst/>
          </a:prstGeom>
        </p:spPr>
      </p:pic>
      <p:pic>
        <p:nvPicPr>
          <p:cNvPr id="2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05011" y="0"/>
            <a:ext cx="5851165" cy="93721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Редактирование документов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2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2583" y="1828096"/>
            <a:ext cx="343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Индексирует </a:t>
            </a:r>
            <a:r>
              <a:rPr lang="ru-RU" dirty="0">
                <a:latin typeface="Calibri"/>
                <a:ea typeface="Calibri"/>
                <a:cs typeface="Calibri"/>
              </a:rPr>
              <a:t>все документы, записи, задачи, блоги, сообщения и другую </a:t>
            </a:r>
            <a:r>
              <a:rPr lang="ru-RU" dirty="0" smtClean="0">
                <a:latin typeface="Calibri"/>
                <a:ea typeface="Calibri"/>
                <a:cs typeface="Calibri"/>
              </a:rPr>
              <a:t>информацию</a:t>
            </a:r>
            <a:r>
              <a:rPr lang="en-US" dirty="0" smtClean="0">
                <a:latin typeface="Calibri"/>
                <a:ea typeface="Calibri"/>
                <a:cs typeface="Calibri"/>
              </a:rPr>
              <a:t>.</a:t>
            </a:r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2583" y="3173662"/>
            <a:ext cx="33613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Индексация выполняется сразу при публикации новых </a:t>
            </a:r>
            <a:r>
              <a:rPr lang="ru-RU" dirty="0" smtClean="0">
                <a:latin typeface="Calibri"/>
                <a:ea typeface="Calibri"/>
                <a:cs typeface="Calibri"/>
              </a:rPr>
              <a:t>материалов</a:t>
            </a:r>
            <a:endParaRPr lang="ru-RU" dirty="0">
              <a:latin typeface="Calibri"/>
              <a:ea typeface="Calibri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585" y="4253185"/>
            <a:ext cx="3361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При вводе запроса выводятся подсказки</a:t>
            </a:r>
          </a:p>
        </p:txBody>
      </p:sp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bitrix24.ru/images/content/sear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39" y="1775289"/>
            <a:ext cx="5056307" cy="2962590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42385" y="1975294"/>
            <a:ext cx="1831428" cy="109486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Calibri"/>
              <a:cs typeface="Calibri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5011" y="0"/>
            <a:ext cx="5851165" cy="93721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cs typeface="Calibri"/>
              </a:rPr>
              <a:t>Умный поиск</a:t>
            </a:r>
            <a:endParaRPr lang="ru-RU" sz="3200" dirty="0">
              <a:cs typeface="Calibri"/>
            </a:endParaRPr>
          </a:p>
        </p:txBody>
      </p:sp>
      <p:pic>
        <p:nvPicPr>
          <p:cNvPr id="1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Depositphotos_19095325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975" r="7566" b="76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5913" y="2887705"/>
            <a:ext cx="6636838" cy="1191497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>
                <a:latin typeface="Calibri"/>
                <a:cs typeface="Calibri"/>
              </a:rPr>
              <a:t>Битрикс24.Диск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1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08818" y="2263643"/>
            <a:ext cx="403156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Замена файл-серверу 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Ежедневный </a:t>
            </a:r>
            <a:r>
              <a:rPr lang="ru-RU" sz="1600" b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инструмент совместной работы с файлами 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Общие папки для сотрудников, групп, всей компании </a:t>
            </a:r>
            <a:endParaRPr lang="ru-RU" sz="1600" b="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Доступ </a:t>
            </a:r>
            <a:r>
              <a:rPr lang="ru-RU" sz="16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 </a:t>
            </a:r>
            <a:r>
              <a:rPr lang="ru-RU" sz="1600" b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мобильного устройства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История версий 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Корзина</a:t>
            </a:r>
            <a:endParaRPr lang="en-US" sz="1600" b="0" dirty="0" smtClea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Интеграция с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Microsoft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и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Google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</a:t>
            </a:r>
            <a:endParaRPr lang="ru-RU" sz="1600" b="0" dirty="0" smtClea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002" y="1366683"/>
            <a:ext cx="40740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«Битрикс24.Диск»</a:t>
            </a:r>
            <a:r>
              <a:rPr lang="en-US" sz="1600" b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1600" b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работает и в облачном сервисе, и в коробочной версии. </a:t>
            </a:r>
            <a:endParaRPr lang="ru-RU" sz="1600" b="0" dirty="0" smtClean="0">
              <a:solidFill>
                <a:srgbClr val="D8322A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88" y="5570686"/>
            <a:ext cx="2398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Бесплатное приложение:</a:t>
            </a:r>
            <a:endParaRPr lang="ru-RU" sz="16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418462" y="1641168"/>
            <a:ext cx="4513130" cy="2306754"/>
            <a:chOff x="3285222" y="905892"/>
            <a:chExt cx="5756725" cy="2946513"/>
          </a:xfrm>
        </p:grpSpPr>
        <p:pic>
          <p:nvPicPr>
            <p:cNvPr id="16" name="Изображение 15" descr="Снимок экрана 2014-03-10 в 3.07.3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59"/>
            <a:stretch/>
          </p:blipFill>
          <p:spPr>
            <a:xfrm>
              <a:off x="3285222" y="905892"/>
              <a:ext cx="5756725" cy="2946513"/>
            </a:xfrm>
            <a:prstGeom prst="roundRect">
              <a:avLst>
                <a:gd name="adj" fmla="val 2148"/>
              </a:avLst>
            </a:prstGeom>
            <a:ln>
              <a:noFill/>
            </a:ln>
            <a:effectLst>
              <a:outerShdw blurRad="317500" dist="139700" dir="2700000" sx="96000" sy="96000" algn="tl" rotWithShape="0">
                <a:srgbClr val="333333">
                  <a:alpha val="92000"/>
                </a:srgbClr>
              </a:outerShdw>
            </a:effectLst>
          </p:spPr>
        </p:pic>
        <p:pic>
          <p:nvPicPr>
            <p:cNvPr id="17" name="Изображение 16" descr="Снимок экрана 2014-03-10 в 3.07.5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303" y="1494482"/>
              <a:ext cx="2749452" cy="1428160"/>
            </a:xfrm>
            <a:prstGeom prst="rect">
              <a:avLst/>
            </a:prstGeom>
          </p:spPr>
        </p:pic>
        <p:pic>
          <p:nvPicPr>
            <p:cNvPr id="18" name="Изображение 17" descr="Снимок экрана 2014-03-10 в 3.09.19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7"/>
            <a:stretch/>
          </p:blipFill>
          <p:spPr>
            <a:xfrm>
              <a:off x="6730411" y="1640329"/>
              <a:ext cx="2297208" cy="2198033"/>
            </a:xfrm>
            <a:prstGeom prst="rect">
              <a:avLst/>
            </a:prstGeom>
          </p:spPr>
        </p:pic>
      </p:grp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811" y="5301208"/>
            <a:ext cx="686696" cy="652655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368" y="5301208"/>
            <a:ext cx="944267" cy="645038"/>
          </a:xfrm>
          <a:prstGeom prst="rect">
            <a:avLst/>
          </a:prstGeom>
        </p:spPr>
      </p:pic>
      <p:pic>
        <p:nvPicPr>
          <p:cNvPr id="2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05011" y="0"/>
            <a:ext cx="5851165" cy="93721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ea typeface="Calibri"/>
                <a:cs typeface="Calibri"/>
              </a:rPr>
              <a:t>Совместная работа с файлами</a:t>
            </a:r>
            <a:r>
              <a:rPr lang="en-US" sz="3200" b="1" dirty="0">
                <a:ea typeface="Calibri"/>
                <a:cs typeface="Calibri"/>
              </a:rPr>
              <a:t> </a:t>
            </a:r>
            <a:r>
              <a:rPr lang="ru-RU" sz="3200" b="1" dirty="0">
                <a:ea typeface="Calibri"/>
                <a:cs typeface="Calibri"/>
              </a:rPr>
              <a:t>в Битрикс24.Диск</a:t>
            </a:r>
          </a:p>
        </p:txBody>
      </p:sp>
      <p:pic>
        <p:nvPicPr>
          <p:cNvPr id="23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4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 descr="Depositphotos_19095325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975" r="7566" b="76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704" y="4981114"/>
            <a:ext cx="1407665" cy="187688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46" y="1004459"/>
            <a:ext cx="1238461" cy="1651281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970" y="4655702"/>
            <a:ext cx="1257975" cy="1677300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167" y="1004441"/>
            <a:ext cx="1238461" cy="1651281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966" y="4659667"/>
            <a:ext cx="1257975" cy="1677300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1377508" y="1904512"/>
            <a:ext cx="523225" cy="621200"/>
            <a:chOff x="5705529" y="390378"/>
            <a:chExt cx="523225" cy="465900"/>
          </a:xfrm>
        </p:grpSpPr>
        <p:sp>
          <p:nvSpPr>
            <p:cNvPr id="26" name="Овал 25"/>
            <p:cNvSpPr/>
            <p:nvPr/>
          </p:nvSpPr>
          <p:spPr>
            <a:xfrm>
              <a:off x="5705529" y="442555"/>
              <a:ext cx="413723" cy="41372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/>
              </a:endParaRPr>
            </a:p>
          </p:txBody>
        </p:sp>
        <p:sp>
          <p:nvSpPr>
            <p:cNvPr id="27" name="Половина рамки 26"/>
            <p:cNvSpPr/>
            <p:nvPr/>
          </p:nvSpPr>
          <p:spPr>
            <a:xfrm rot="13565050">
              <a:off x="5863111" y="280901"/>
              <a:ext cx="256165" cy="475120"/>
            </a:xfrm>
            <a:prstGeom prst="halfFrame">
              <a:avLst>
                <a:gd name="adj1" fmla="val 17835"/>
                <a:gd name="adj2" fmla="val 17528"/>
              </a:avLst>
            </a:prstGeom>
            <a:solidFill>
              <a:schemeClr val="accent6"/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 dirty="0">
                <a:latin typeface="Calibri"/>
              </a:endParaRPr>
            </a:p>
          </p:txBody>
        </p:sp>
      </p:grpSp>
      <p:pic>
        <p:nvPicPr>
          <p:cNvPr id="33" name="Изображение 32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6771" y="1108024"/>
            <a:ext cx="1238461" cy="1651281"/>
          </a:xfrm>
          <a:prstGeom prst="rect">
            <a:avLst/>
          </a:prstGeom>
        </p:spPr>
      </p:pic>
      <p:pic>
        <p:nvPicPr>
          <p:cNvPr id="36" name="Изображение 35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6771" y="1109264"/>
            <a:ext cx="1238461" cy="1651281"/>
          </a:xfrm>
          <a:prstGeom prst="rect">
            <a:avLst/>
          </a:prstGeom>
        </p:spPr>
      </p:pic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6771" y="1110007"/>
            <a:ext cx="1238461" cy="1651281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711" y="4981114"/>
            <a:ext cx="1407665" cy="1876887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556" y="1603461"/>
            <a:ext cx="1407665" cy="1876887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392" y="1603462"/>
            <a:ext cx="1407665" cy="1876887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596" y="1600793"/>
            <a:ext cx="1407665" cy="1876887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433" y="1598750"/>
            <a:ext cx="1407665" cy="1876887"/>
          </a:xfrm>
          <a:prstGeom prst="rect">
            <a:avLst/>
          </a:prstGeom>
        </p:spPr>
      </p:pic>
      <p:pic>
        <p:nvPicPr>
          <p:cNvPr id="34" name="Изображение 33" descr="Снимок экрана 2014-03-11 в 14.26.2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301208"/>
            <a:ext cx="748293" cy="721408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5" name="Изображение 34" descr="Снимок экрана 2014-03-11 в 14.26.0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0" y="3858093"/>
            <a:ext cx="773815" cy="739468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8" name="Изображение 37" descr="Снимок экрана 2014-03-11 в 14.25.39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29" y="4604415"/>
            <a:ext cx="655365" cy="687491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9" name="Изображение 38" descr="Снимок экрана 2014-03-11 в 14.25.18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905" r="-1" b="13140"/>
          <a:stretch/>
        </p:blipFill>
        <p:spPr>
          <a:xfrm>
            <a:off x="474918" y="1145039"/>
            <a:ext cx="760097" cy="779912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73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154 L 0.52536 0.015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90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052E-6 -3.4855E-6 L 0.099 0.57033 " pathEditMode="relative" ptsTypes="AA"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879E-6 -1.93708E-6 L -0.14849 0.46916 " pathEditMode="relative" ptsTypes="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551E-7 -7.77298E-7 L -0.59152 0.45219 " pathEditMode="relative" ptsTypes="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592E-6 -9.68538E-7 L 0.18635 -0.49352 " pathEditMode="relative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123 L -0.70893 -0.2199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77" y="-1095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62 L -0.76832 0.470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29" y="2353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0215 L -0.01233 0.4478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2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Depositphotos_23431136_l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2" t="15104" r="8312" b="22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7661" y="265780"/>
            <a:ext cx="579499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latin typeface="Calibri"/>
                <a:cs typeface="Calibri"/>
              </a:rPr>
              <a:t>Перенесите свои рабочие файлы</a:t>
            </a:r>
            <a:endParaRPr lang="en-US" sz="28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latin typeface="Calibri"/>
                <a:cs typeface="Calibri"/>
              </a:rPr>
              <a:t>в «Битрикс24»!</a:t>
            </a:r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481923"/>
              </p:ext>
            </p:extLst>
          </p:nvPr>
        </p:nvGraphicFramePr>
        <p:xfrm>
          <a:off x="467544" y="1700808"/>
          <a:ext cx="5328591" cy="228625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776197"/>
                <a:gridCol w="1776197"/>
                <a:gridCol w="1776197"/>
              </a:tblGrid>
              <a:tr h="4572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/>
                        </a:rPr>
                        <a:t>Место в облаке</a:t>
                      </a:r>
                      <a:endParaRPr lang="ru-RU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/>
                        </a:rPr>
                        <a:t>Цена</a:t>
                      </a:r>
                      <a:endParaRPr lang="ru-RU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/>
                        </a:rPr>
                        <a:t>За 1 Гб в месяц</a:t>
                      </a:r>
                      <a:endParaRPr lang="ru-RU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45725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/>
                        </a:rPr>
                        <a:t>100 Гб</a:t>
                      </a:r>
                      <a:endParaRPr lang="ru-RU" sz="1200" b="1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/>
                        </a:rPr>
                        <a:t>1190 руб. / месяц</a:t>
                      </a:r>
                      <a:endParaRPr lang="ru-RU" sz="1200" b="1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/>
                        </a:rPr>
                        <a:t>12 руб.</a:t>
                      </a:r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</a:tr>
              <a:tr h="4572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/>
                        </a:rPr>
                        <a:t>250 Гб</a:t>
                      </a:r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/>
                        </a:rPr>
                        <a:t>2490 руб. / месяц</a:t>
                      </a:r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/>
                        </a:rPr>
                        <a:t>10 руб.</a:t>
                      </a:r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</a:tr>
              <a:tr h="45725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</a:rPr>
                        <a:t>1 </a:t>
                      </a:r>
                      <a:r>
                        <a:rPr lang="ru-RU" sz="1200" dirty="0" smtClean="0">
                          <a:latin typeface="Calibri"/>
                        </a:rPr>
                        <a:t>Тб</a:t>
                      </a:r>
                      <a:r>
                        <a:rPr lang="ru-RU" sz="1200" baseline="0" dirty="0" smtClean="0">
                          <a:latin typeface="Calibri"/>
                        </a:rPr>
                        <a:t> (</a:t>
                      </a:r>
                      <a:r>
                        <a:rPr lang="ru-RU" sz="1200" dirty="0" smtClean="0">
                          <a:latin typeface="Calibri"/>
                        </a:rPr>
                        <a:t>1024 Гб)</a:t>
                      </a:r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/>
                        </a:rPr>
                        <a:t>4990 руб. / месяц</a:t>
                      </a:r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/>
                        </a:rPr>
                        <a:t>5 руб.</a:t>
                      </a:r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</a:tr>
              <a:tr h="457250">
                <a:tc gridSpan="3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9592" y="3602691"/>
            <a:ext cx="4392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Все тарифы – на неограниченное число пользователей</a:t>
            </a:r>
            <a:endParaRPr lang="ru-RU" sz="1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0908049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 b="118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6336" y="3009900"/>
            <a:ext cx="843513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Битрикс24.Почта – ваш бесплатный почтовый сервер в Битрикс24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980728"/>
            <a:ext cx="9144000" cy="5143501"/>
            <a:chOff x="0" y="-1"/>
            <a:chExt cx="9144000" cy="5143501"/>
          </a:xfrm>
        </p:grpSpPr>
        <p:pic>
          <p:nvPicPr>
            <p:cNvPr id="7" name="Изображение 6" descr="Снимок экрана 2014-05-27 в 21.40.3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3"/>
            <a:stretch/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pic>
          <p:nvPicPr>
            <p:cNvPr id="8" name="Изображение 7" descr="Подключение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" t="6992" r="5007" b="10778"/>
            <a:stretch/>
          </p:blipFill>
          <p:spPr>
            <a:xfrm>
              <a:off x="1879173" y="1028135"/>
              <a:ext cx="7020301" cy="4115365"/>
            </a:xfrm>
            <a:prstGeom prst="rect">
              <a:avLst/>
            </a:prstGeom>
          </p:spPr>
        </p:pic>
      </p:grp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71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37591" y="1271666"/>
            <a:ext cx="3678190" cy="4612039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/>
              <a:t>Бесплатное подключение почтовых ящиков </a:t>
            </a:r>
            <a:r>
              <a:rPr lang="en-US" sz="1600" dirty="0" smtClean="0"/>
              <a:t>@bitrix24</a:t>
            </a:r>
            <a:endParaRPr lang="ru-RU" sz="1600" dirty="0" smtClean="0"/>
          </a:p>
          <a:p>
            <a:pPr marL="285750" indent="-285750">
              <a:buFont typeface="Arial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еограниченная по объему почтового ящика почта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/>
              <a:t>П</a:t>
            </a:r>
            <a:r>
              <a:rPr lang="ru-RU" sz="1600" dirty="0" smtClean="0"/>
              <a:t>очта проходит антивирусный контроль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 smtClean="0"/>
              <a:t>Ваша почта защищена от спам сообщений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 smtClean="0"/>
              <a:t>Быстрый переход к почте без дополнительной авторизации 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 smtClean="0"/>
              <a:t>Нотификации о новых письмах</a:t>
            </a:r>
          </a:p>
          <a:p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767" y="203827"/>
            <a:ext cx="43110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/>
                <a:ea typeface="Calibri"/>
                <a:cs typeface="Calibri"/>
              </a:rPr>
              <a:t>@bitrix24.</a:t>
            </a:r>
            <a:r>
              <a:rPr lang="en-US" sz="3200" b="1" dirty="0" smtClean="0">
                <a:latin typeface="Calibri"/>
                <a:ea typeface="Calibri"/>
                <a:cs typeface="Calibri"/>
              </a:rPr>
              <a:t>ru</a:t>
            </a:r>
            <a:r>
              <a:rPr lang="ru-RU" sz="3200" b="1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US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ua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com</a:t>
            </a:r>
            <a:r>
              <a:rPr lang="ru-RU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de</a:t>
            </a: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)</a:t>
            </a:r>
            <a:endParaRPr lang="ru-RU"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 descr="Подключение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12776"/>
            <a:ext cx="5114038" cy="3386322"/>
          </a:xfrm>
          <a:prstGeom prst="rect">
            <a:avLst/>
          </a:prstGeom>
        </p:spPr>
      </p:pic>
      <p:pic>
        <p:nvPicPr>
          <p:cNvPr id="10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09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11799133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347" b="-128"/>
          <a:stretch/>
        </p:blipFill>
        <p:spPr>
          <a:xfrm>
            <a:off x="0" y="0"/>
            <a:ext cx="9144000" cy="68721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343173" y="1807411"/>
            <a:ext cx="5524971" cy="4213877"/>
          </a:xfrm>
          <a:prstGeom prst="roundRect">
            <a:avLst>
              <a:gd name="adj" fmla="val 1747"/>
            </a:avLst>
          </a:prstGeom>
          <a:solidFill>
            <a:srgbClr val="FFFFFF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067434" y="1844672"/>
            <a:ext cx="2819332" cy="101600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ru-RU" sz="2800" b="1" dirty="0" smtClean="0"/>
              <a:t>объединяет:</a:t>
            </a:r>
            <a:endParaRPr lang="ru-RU" sz="2800" b="1"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566105" y="2765273"/>
            <a:ext cx="4847809" cy="3184007"/>
          </a:xfrm>
        </p:spPr>
        <p:txBody>
          <a:bodyPr>
            <a:normAutofit fontScale="92500" lnSpcReduction="10000"/>
          </a:bodyPr>
          <a:lstStyle/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Знания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Рабочие инструменты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Процессы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Людей 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Эмоции</a:t>
            </a:r>
          </a:p>
          <a:p>
            <a:pPr marL="104775" indent="0">
              <a:buSzPct val="83333"/>
              <a:buNone/>
            </a:pPr>
            <a:endParaRPr lang="ru-RU" sz="1900" dirty="0" smtClean="0"/>
          </a:p>
          <a:p>
            <a:pPr marL="104775" indent="0">
              <a:buSzPct val="83333"/>
              <a:buNone/>
            </a:pPr>
            <a:r>
              <a:rPr lang="ru-RU" sz="2800" dirty="0" smtClean="0"/>
              <a:t>Все это - для достижения общих целей всей компании. 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 descr="b24_объединяет компанию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041335"/>
            <a:ext cx="1800200" cy="6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Снимок экрана 2014-05-27 в 23.3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7" y="1856010"/>
            <a:ext cx="8765798" cy="4989119"/>
          </a:xfrm>
          <a:prstGeom prst="rect">
            <a:avLst/>
          </a:prstGeom>
        </p:spPr>
      </p:pic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44105" y="129114"/>
            <a:ext cx="42661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alibri"/>
                <a:ea typeface="Calibri"/>
                <a:cs typeface="Calibri"/>
              </a:rPr>
              <a:t>Свой домен</a:t>
            </a:r>
            <a:r>
              <a:rPr lang="en-US" sz="3200" b="1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3200" b="1" dirty="0" smtClean="0">
                <a:latin typeface="Calibri"/>
                <a:ea typeface="Calibri"/>
                <a:cs typeface="Calibri"/>
              </a:rPr>
              <a:t>для почты</a:t>
            </a:r>
            <a:endParaRPr lang="ru-RU" sz="3200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67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16" y="1482169"/>
            <a:ext cx="3824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Бесплатно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Неограниченное число почтовых ящиков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@bitrix24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Почта со своим доменом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Управление ящиками сотрудников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Быстрый доступ к почте из «Битрикс24»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Уведомления о новых письмах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Неограниченный объем места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Антивирус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err="1" smtClean="0">
                <a:latin typeface="Calibri"/>
                <a:ea typeface="Calibri"/>
                <a:cs typeface="Calibri"/>
              </a:rPr>
              <a:t>Антиспам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90330" y="30238"/>
            <a:ext cx="5963982" cy="1021805"/>
          </a:xfrm>
        </p:spPr>
        <p:txBody>
          <a:bodyPr/>
          <a:lstStyle/>
          <a:p>
            <a:pPr algn="l"/>
            <a:r>
              <a:rPr lang="ru-RU" sz="2600" b="1" dirty="0" smtClean="0"/>
              <a:t>Битрикс24.Почта</a:t>
            </a:r>
            <a:endParaRPr lang="ru-RU" sz="2600" b="1" dirty="0"/>
          </a:p>
        </p:txBody>
      </p:sp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8847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484784"/>
            <a:ext cx="4871706" cy="31469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6669614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3" t="-2047" r="18927" b="25416"/>
          <a:stretch/>
        </p:blipFill>
        <p:spPr>
          <a:xfrm>
            <a:off x="0" y="-197556"/>
            <a:ext cx="9144000" cy="70555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6336" y="3009900"/>
            <a:ext cx="843513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>
                <a:latin typeface="Calibri"/>
                <a:cs typeface="Calibri"/>
              </a:rPr>
              <a:t>Планирование и учет рабочего времени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latin typeface="Calibri"/>
              </a:rPr>
              <a:t>Календари</a:t>
            </a:r>
            <a:endParaRPr lang="ru-RU" sz="3000" dirty="0"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700808"/>
            <a:ext cx="38570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Планирование </a:t>
            </a:r>
            <a:r>
              <a:rPr lang="ru-RU" sz="2000" dirty="0">
                <a:latin typeface="Calibri"/>
                <a:ea typeface="Calibri"/>
                <a:cs typeface="Calibri"/>
              </a:rPr>
              <a:t>рабочего времени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Напоминания </a:t>
            </a:r>
            <a:r>
              <a:rPr lang="ru-RU" sz="2000" dirty="0">
                <a:latin typeface="Calibri"/>
                <a:ea typeface="Calibri"/>
                <a:cs typeface="Calibri"/>
              </a:rPr>
              <a:t>о предстоящих событиях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Календари </a:t>
            </a:r>
            <a:r>
              <a:rPr lang="ru-RU" sz="2000" dirty="0">
                <a:latin typeface="Calibri"/>
                <a:ea typeface="Calibri"/>
                <a:cs typeface="Calibri"/>
              </a:rPr>
              <a:t>можно загрузить в мобильный телефон или планшет (</a:t>
            </a:r>
            <a:r>
              <a:rPr lang="ru-RU" sz="2000" dirty="0" err="1">
                <a:latin typeface="Calibri"/>
                <a:ea typeface="Calibri"/>
                <a:cs typeface="Calibri"/>
              </a:rPr>
              <a:t>iPhone</a:t>
            </a:r>
            <a:r>
              <a:rPr lang="ru-RU" sz="2000" dirty="0">
                <a:latin typeface="Calibri"/>
                <a:ea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ea typeface="Calibri"/>
                <a:cs typeface="Calibri"/>
              </a:rPr>
              <a:t>iPad</a:t>
            </a:r>
            <a:r>
              <a:rPr lang="ru-RU" sz="2000" dirty="0">
                <a:latin typeface="Calibri"/>
                <a:ea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ea typeface="Calibri"/>
                <a:cs typeface="Calibri"/>
              </a:rPr>
              <a:t>Android</a:t>
            </a:r>
            <a:r>
              <a:rPr lang="ru-RU" sz="2000" dirty="0">
                <a:latin typeface="Calibri"/>
                <a:ea typeface="Calibri"/>
                <a:cs typeface="Calibri"/>
              </a:rPr>
              <a:t>)</a:t>
            </a:r>
          </a:p>
        </p:txBody>
      </p:sp>
      <p:pic>
        <p:nvPicPr>
          <p:cNvPr id="12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5720" y="789853"/>
            <a:ext cx="5442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Calibri"/>
                <a:ea typeface="Calibri"/>
                <a:cs typeface="Calibri"/>
              </a:rPr>
              <a:t>Планируйте встречи и собрания </a:t>
            </a:r>
            <a:r>
              <a:rPr lang="ru-RU" sz="1800" b="1" dirty="0" smtClean="0">
                <a:latin typeface="Calibri"/>
                <a:ea typeface="Calibri"/>
                <a:cs typeface="Calibri"/>
              </a:rPr>
              <a:t>вместе с </a:t>
            </a:r>
            <a:r>
              <a:rPr lang="ru-RU" sz="1800" b="1" dirty="0">
                <a:latin typeface="Calibri"/>
                <a:ea typeface="Calibri"/>
                <a:cs typeface="Calibri"/>
              </a:rPr>
              <a:t>коллегами</a:t>
            </a:r>
          </a:p>
        </p:txBody>
      </p:sp>
      <p:pic>
        <p:nvPicPr>
          <p:cNvPr id="9" name="Picture 2" descr="http://www.bitrix24.ru/images/content/calend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4775581" cy="3059049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9632" y="1268760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487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586440" cy="59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>
                <a:latin typeface="Calibri"/>
              </a:rPr>
              <a:t>Планировщик совместных событий</a:t>
            </a:r>
            <a:endParaRPr lang="ru-RU" sz="3000" dirty="0">
              <a:latin typeface="Calibri"/>
            </a:endParaRPr>
          </a:p>
        </p:txBody>
      </p:sp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 descr="Снимок экрана 2014-03-14 в 18.07.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/>
          <a:stretch/>
        </p:blipFill>
        <p:spPr>
          <a:xfrm>
            <a:off x="1073674" y="1556766"/>
            <a:ext cx="5554555" cy="3865156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pic>
        <p:nvPicPr>
          <p:cNvPr id="11" name="Изображение 10" descr="Снимок экрана 2014-03-14 в 18.07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44824"/>
            <a:ext cx="5564996" cy="3885272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pic>
        <p:nvPicPr>
          <p:cNvPr id="12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9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90829"/>
            <a:ext cx="6758528" cy="62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latin typeface="Calibri"/>
              </a:rPr>
              <a:t>График отсутствий</a:t>
            </a:r>
            <a:endParaRPr lang="ru-RU" sz="3000" dirty="0">
              <a:latin typeface="Calibri"/>
            </a:endParaRPr>
          </a:p>
        </p:txBody>
      </p:sp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bitrix24.ru/images/content/grafi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93" y="1440998"/>
            <a:ext cx="6564980" cy="4678148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latin typeface="Calibri"/>
              </a:rPr>
              <a:t>Собрания и планерки</a:t>
            </a:r>
            <a:endParaRPr lang="ru-RU" sz="3000" dirty="0"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6823" y="1477897"/>
            <a:ext cx="3435079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Приглашение </a:t>
            </a:r>
            <a:r>
              <a:rPr lang="ru-RU" sz="1800" dirty="0">
                <a:latin typeface="Calibri"/>
                <a:ea typeface="Calibri"/>
                <a:cs typeface="Calibri"/>
              </a:rPr>
              <a:t>участников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встречи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Автоматическая рассылка повестки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Постановка </a:t>
            </a:r>
            <a:r>
              <a:rPr lang="ru-RU" sz="1800" dirty="0">
                <a:latin typeface="Calibri"/>
                <a:ea typeface="Calibri"/>
                <a:cs typeface="Calibri"/>
              </a:rPr>
              <a:t>времени собрания в личные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календари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Рассылка </a:t>
            </a:r>
            <a:r>
              <a:rPr lang="ru-RU" sz="1800" dirty="0">
                <a:latin typeface="Calibri"/>
                <a:ea typeface="Calibri"/>
                <a:cs typeface="Calibri"/>
              </a:rPr>
              <a:t>результатов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обсуждения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Постановка </a:t>
            </a:r>
            <a:r>
              <a:rPr lang="ru-RU" sz="1800" dirty="0">
                <a:latin typeface="Calibri"/>
                <a:ea typeface="Calibri"/>
                <a:cs typeface="Calibri"/>
              </a:rPr>
              <a:t>задач по итогам совещания</a:t>
            </a:r>
          </a:p>
        </p:txBody>
      </p:sp>
      <p:pic>
        <p:nvPicPr>
          <p:cNvPr id="1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bitrix24.ru/images/content/planer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4953635" cy="3288919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Depositphotos_1707357_origin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15542" r="20217" b="1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2977980"/>
            <a:ext cx="8469765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Calibri"/>
                <a:cs typeface="Calibri"/>
              </a:rPr>
              <a:t>CRM: </a:t>
            </a:r>
            <a:r>
              <a:rPr lang="ru-RU" dirty="0" smtClean="0">
                <a:latin typeface="Calibri"/>
                <a:cs typeface="Calibri"/>
              </a:rPr>
              <a:t>клиенты и продажи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11115"/>
            <a:ext cx="2297906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32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latin typeface="Calibri"/>
                <a:cs typeface="Calibri"/>
              </a:rPr>
              <a:t>CRM </a:t>
            </a:r>
            <a:r>
              <a:rPr lang="ru-RU" sz="3200" b="1" dirty="0" smtClean="0">
                <a:latin typeface="Calibri"/>
                <a:cs typeface="Calibri"/>
              </a:rPr>
              <a:t>в «Битрикс24»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6991" y="1628800"/>
            <a:ext cx="4490079" cy="375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Управление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лидами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, контактами, компаниями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Ведение сделок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Планирование дел</a:t>
            </a:r>
            <a:r>
              <a:rPr lang="ru-RU" sz="1800" dirty="0">
                <a:latin typeface="Calibri"/>
                <a:ea typeface="Calibri"/>
                <a:cs typeface="Calibri"/>
              </a:rPr>
              <a:t>: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встречи, звонки, письма, задачи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Выставление счетов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прямо из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CRM</a:t>
            </a: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Каталог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товаров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Интеграция с «1С»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Интеграция с интернет-магазином</a:t>
            </a:r>
            <a:endParaRPr lang="en-US" sz="18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Отчеты, воронка 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Мобильная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CRM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и многое другое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35757" y="1701982"/>
            <a:ext cx="4422515" cy="2393270"/>
            <a:chOff x="135757" y="1349207"/>
            <a:chExt cx="4422515" cy="2393270"/>
          </a:xfrm>
        </p:grpSpPr>
        <p:pic>
          <p:nvPicPr>
            <p:cNvPr id="25" name="Изображение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757" y="1349207"/>
              <a:ext cx="4422515" cy="2393270"/>
            </a:xfrm>
            <a:prstGeom prst="rect">
              <a:avLst/>
            </a:prstGeom>
          </p:spPr>
        </p:pic>
        <p:grpSp>
          <p:nvGrpSpPr>
            <p:cNvPr id="26" name="Группа 25"/>
            <p:cNvGrpSpPr/>
            <p:nvPr/>
          </p:nvGrpSpPr>
          <p:grpSpPr>
            <a:xfrm>
              <a:off x="935502" y="1709274"/>
              <a:ext cx="2857920" cy="1659401"/>
              <a:chOff x="298265" y="1069387"/>
              <a:chExt cx="3442965" cy="2181348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298265" y="1069387"/>
                <a:ext cx="3442965" cy="2181348"/>
                <a:chOff x="279022" y="327106"/>
                <a:chExt cx="4890165" cy="3098246"/>
              </a:xfrm>
            </p:grpSpPr>
            <p:grpSp>
              <p:nvGrpSpPr>
                <p:cNvPr id="29" name="Группа 28"/>
                <p:cNvGrpSpPr/>
                <p:nvPr/>
              </p:nvGrpSpPr>
              <p:grpSpPr>
                <a:xfrm>
                  <a:off x="279022" y="327106"/>
                  <a:ext cx="4877484" cy="2915091"/>
                  <a:chOff x="0" y="0"/>
                  <a:chExt cx="8606024" cy="5143500"/>
                </a:xfrm>
              </p:grpSpPr>
              <p:pic>
                <p:nvPicPr>
                  <p:cNvPr id="31" name="Изображение 30" descr="Снимок экрана 2013-12-01 в 21.18.13.png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0"/>
                    <a:ext cx="8606024" cy="51435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Изображение 31" descr="Снимок экрана 2013-12-01 в 21.18.29.png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18219" y="487869"/>
                    <a:ext cx="6917437" cy="39723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0" name="Изображение 29" descr="Снимок экрана 2013-12-01 в 21.22.20.png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2" r="965" b="92291"/>
                <a:stretch/>
              </p:blipFill>
              <p:spPr>
                <a:xfrm>
                  <a:off x="284869" y="3198139"/>
                  <a:ext cx="4884318" cy="227213"/>
                </a:xfrm>
                <a:prstGeom prst="rect">
                  <a:avLst/>
                </a:prstGeom>
              </p:spPr>
            </p:pic>
          </p:grpSp>
          <p:sp>
            <p:nvSpPr>
              <p:cNvPr id="28" name="Прямоугольник 27"/>
              <p:cNvSpPr/>
              <p:nvPr/>
            </p:nvSpPr>
            <p:spPr>
              <a:xfrm>
                <a:off x="3285848" y="3008824"/>
                <a:ext cx="375237" cy="2074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libri"/>
                </a:endParaRPr>
              </a:p>
            </p:txBody>
          </p:sp>
        </p:grpSp>
      </p:grpSp>
      <p:grpSp>
        <p:nvGrpSpPr>
          <p:cNvPr id="33" name="Группа 32"/>
          <p:cNvGrpSpPr/>
          <p:nvPr/>
        </p:nvGrpSpPr>
        <p:grpSpPr>
          <a:xfrm>
            <a:off x="3026311" y="2340728"/>
            <a:ext cx="1044116" cy="2088232"/>
            <a:chOff x="3026311" y="1987953"/>
            <a:chExt cx="1044116" cy="2088232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3026311" y="1987953"/>
              <a:ext cx="1044116" cy="2088232"/>
              <a:chOff x="228600" y="209550"/>
              <a:chExt cx="1967286" cy="3840483"/>
            </a:xfrm>
          </p:grpSpPr>
          <p:pic>
            <p:nvPicPr>
              <p:cNvPr id="36" name="Изображение 3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8600" y="209550"/>
                <a:ext cx="1967286" cy="3840483"/>
              </a:xfrm>
              <a:prstGeom prst="rect">
                <a:avLst/>
              </a:prstGeom>
            </p:spPr>
          </p:pic>
          <p:pic>
            <p:nvPicPr>
              <p:cNvPr id="37" name="Изображение 36"/>
              <p:cNvPicPr>
                <a:picLocks noChangeAspect="1"/>
              </p:cNvPicPr>
              <p:nvPr/>
            </p:nvPicPr>
            <p:blipFill rotWithShape="1">
              <a:blip r:embed="rId9"/>
              <a:srcRect t="3419" b="15659"/>
              <a:stretch/>
            </p:blipFill>
            <p:spPr>
              <a:xfrm>
                <a:off x="400537" y="1000856"/>
                <a:ext cx="1647093" cy="2369529"/>
              </a:xfrm>
              <a:prstGeom prst="roundRect">
                <a:avLst>
                  <a:gd name="adj" fmla="val 0"/>
                </a:avLst>
              </a:prstGeom>
            </p:spPr>
          </p:pic>
        </p:grpSp>
        <p:pic>
          <p:nvPicPr>
            <p:cNvPr id="35" name="Изображение 34" descr="дела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010" y="2352843"/>
              <a:ext cx="883848" cy="1354666"/>
            </a:xfrm>
            <a:prstGeom prst="rect">
              <a:avLst/>
            </a:prstGeom>
          </p:spPr>
        </p:pic>
      </p:grpSp>
      <p:pic>
        <p:nvPicPr>
          <p:cNvPr id="3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33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trix24.ru/images/content/cr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344"/>
            <a:ext cx="914841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468001" y="2365617"/>
            <a:ext cx="2567883" cy="1073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21" name="Изображение 20" descr="b24_объединяет компанию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55" y="2487024"/>
            <a:ext cx="2901060" cy="999281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4373764" y="1198232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274905" y="1524449"/>
            <a:ext cx="480876" cy="479568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577568" y="2259499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2344124" y="3221424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2586906" y="4164671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3259224" y="4911797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407769" y="5229326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5574989" y="4902459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181943" y="4164671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6434062" y="3221424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6227151" y="2267342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5524783" y="1526543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0" y="908720"/>
            <a:ext cx="9116221" cy="5143500"/>
          </a:xfrm>
          <a:prstGeom prst="rect">
            <a:avLst/>
          </a:prstGeom>
        </p:spPr>
      </p:pic>
      <p:pic>
        <p:nvPicPr>
          <p:cNvPr id="46" name="Изображение 45"/>
          <p:cNvPicPr>
            <a:picLocks noChangeAspect="1"/>
          </p:cNvPicPr>
          <p:nvPr/>
        </p:nvPicPr>
        <p:blipFill rotWithShape="1">
          <a:blip r:embed="rId3"/>
          <a:srcRect r="81271" b="67901"/>
          <a:stretch/>
        </p:blipFill>
        <p:spPr>
          <a:xfrm>
            <a:off x="0" y="-1"/>
            <a:ext cx="2056835" cy="19888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11" y="1974729"/>
            <a:ext cx="140364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Изображение 47"/>
          <p:cNvPicPr>
            <a:picLocks noChangeAspect="1"/>
          </p:cNvPicPr>
          <p:nvPr/>
        </p:nvPicPr>
        <p:blipFill rotWithShape="1">
          <a:blip r:embed="rId3"/>
          <a:srcRect l="84067" t="75446"/>
          <a:stretch/>
        </p:blipFill>
        <p:spPr>
          <a:xfrm>
            <a:off x="7164289" y="5128732"/>
            <a:ext cx="1979712" cy="172138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8172400" y="4581128"/>
            <a:ext cx="97160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42778" y="3654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4370087" y="1196752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3275986" y="1518833"/>
            <a:ext cx="480876" cy="479568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2578649" y="2253883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345205" y="3215808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2587987" y="4159055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3260305" y="4906181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394739" y="5223710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5561959" y="4896843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6168913" y="4159055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6421032" y="3229919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6228232" y="2261726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5525864" y="1520927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563888" y="2636912"/>
            <a:ext cx="2520280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63" name="Изображение 62" descr="b24_объединяет компанию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67" y="2593126"/>
            <a:ext cx="2563137" cy="8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itrix24.ru/images/content/livecr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538"/>
          <a:stretch/>
        </p:blipFill>
        <p:spPr bwMode="auto">
          <a:xfrm>
            <a:off x="824548" y="1347716"/>
            <a:ext cx="7712368" cy="551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anose="020F0502020204030204" pitchFamily="34" charset="0"/>
              </a:rPr>
              <a:t>«Живая лента» CRM 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5832781" y="2057400"/>
            <a:ext cx="3158819" cy="1295400"/>
          </a:xfrm>
          <a:prstGeom prst="wedgeRoundRectCallout">
            <a:avLst>
              <a:gd name="adj1" fmla="val -69178"/>
              <a:gd name="adj2" fmla="val 9559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Следите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за важными сделками и клиентами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в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режиме реального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времени в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единой «Живой ленте»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CRM.</a:t>
            </a:r>
            <a:endParaRPr lang="ru-RU" sz="1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82" y="1433690"/>
            <a:ext cx="7842596" cy="5410200"/>
          </a:xfrm>
          <a:prstGeom prst="rect">
            <a:avLst/>
          </a:prstGeom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 panose="020F0502020204030204" pitchFamily="34" charset="0"/>
              </a:rPr>
              <a:t>«Живой» пульт управления каждого менеджера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5832781" y="2057400"/>
            <a:ext cx="3158819" cy="1295400"/>
          </a:xfrm>
          <a:prstGeom prst="wedgeRoundRectCallout">
            <a:avLst>
              <a:gd name="adj1" fmla="val -69178"/>
              <a:gd name="adj2" fmla="val 9559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Л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егко добавляйте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любую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информацию о клиентах и сделках, планируйте новые дела прямо из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«Живой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ленты»!</a:t>
            </a:r>
            <a:endParaRPr lang="ru-RU" sz="1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12" y="1470377"/>
            <a:ext cx="7543800" cy="5322570"/>
          </a:xfrm>
          <a:prstGeom prst="rect">
            <a:avLst/>
          </a:prstGeom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anose="020F0502020204030204" pitchFamily="34" charset="0"/>
              </a:rPr>
              <a:t>Своя лента событий у элементов </a:t>
            </a:r>
            <a:r>
              <a:rPr lang="en-US" sz="2800" dirty="0" smtClean="0">
                <a:latin typeface="Calibri" panose="020F0502020204030204" pitchFamily="34" charset="0"/>
              </a:rPr>
              <a:t>CRM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5029200" y="2514600"/>
            <a:ext cx="3158819" cy="1295400"/>
          </a:xfrm>
          <a:prstGeom prst="wedgeRoundRectCallout">
            <a:avLst>
              <a:gd name="adj1" fmla="val -110277"/>
              <a:gd name="adj2" fmla="val 8796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В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хронологическом порядке выводятся все события, которые произошли,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например, со сделкой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, начиная с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создания.</a:t>
            </a:r>
            <a:endParaRPr lang="ru-RU" sz="1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07071"/>
            <a:ext cx="8610600" cy="4641558"/>
          </a:xfrm>
          <a:prstGeom prst="rect">
            <a:avLst/>
          </a:prstGeom>
          <a:ln w="3175" cmpd="sng"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 bwMode="auto">
          <a:xfrm>
            <a:off x="1143000" y="1659471"/>
            <a:ext cx="3200400" cy="1447800"/>
          </a:xfrm>
          <a:prstGeom prst="wedgeRoundRectCallout">
            <a:avLst>
              <a:gd name="adj1" fmla="val 10993"/>
              <a:gd name="adj2" fmla="val 7346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0" dirty="0">
                <a:solidFill>
                  <a:schemeClr val="tx1"/>
                </a:solidFill>
                <a:latin typeface="Calibri"/>
                <a:cs typeface="Calibri"/>
              </a:rPr>
              <a:t>Добавьте все «лиды» в CRM: звонок, визитка, письмо, заказ в интернет-магазине, любой другой входящий контакт.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 pitchFamily="34" charset="0"/>
                <a:cs typeface="Calibri" pitchFamily="34" charset="0"/>
              </a:rPr>
              <a:t>Учет всех потенциальных клиентов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8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3686" y="157252"/>
            <a:ext cx="8501059" cy="739301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" algn="l"/>
            <a:r>
              <a:rPr lang="ru-RU" sz="2600" b="1" dirty="0" smtClean="0">
                <a:latin typeface="Calibri" panose="020F0502020204030204" pitchFamily="34" charset="0"/>
              </a:rPr>
              <a:t>Борьба </a:t>
            </a:r>
            <a:r>
              <a:rPr lang="ru-RU" sz="2600" b="1" dirty="0">
                <a:latin typeface="Calibri" panose="020F0502020204030204" pitchFamily="34" charset="0"/>
              </a:rPr>
              <a:t>с дубликатами</a:t>
            </a:r>
          </a:p>
        </p:txBody>
      </p:sp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62422" y="1510517"/>
            <a:ext cx="4026325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Проверка дубликатов во время создания данных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Поиск дубликатов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по текущим данным: в </a:t>
            </a:r>
            <a:r>
              <a:rPr lang="ru-RU" sz="1600" dirty="0">
                <a:latin typeface="Calibri"/>
                <a:ea typeface="Calibri"/>
                <a:cs typeface="Calibri"/>
              </a:rPr>
              <a:t>компаниях, контактах, 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лидах</a:t>
            </a:r>
            <a:endParaRPr lang="ru-RU" sz="16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Поиск дублей выполняется по имени и фамилии, телефону,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e-mail’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у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4 варианта работы с дублями:</a:t>
            </a:r>
          </a:p>
          <a:p>
            <a:pPr marL="358775" lvl="1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Пропустить</a:t>
            </a:r>
          </a:p>
          <a:p>
            <a:pPr marL="358775" lvl="1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Обновить</a:t>
            </a:r>
          </a:p>
          <a:p>
            <a:pPr marL="358775" lvl="1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Дополнить</a:t>
            </a:r>
          </a:p>
          <a:p>
            <a:pPr marL="358775" lvl="1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Создать новый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9" name="Изображение 8" descr="поиск и объединение дублей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"/>
          <a:stretch/>
        </p:blipFill>
        <p:spPr>
          <a:xfrm>
            <a:off x="4644008" y="1484784"/>
            <a:ext cx="4377710" cy="4134880"/>
          </a:xfrm>
          <a:prstGeom prst="rect">
            <a:avLst/>
          </a:prstGeom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ая прямоугольная выноска 12"/>
          <p:cNvSpPr/>
          <p:nvPr/>
        </p:nvSpPr>
        <p:spPr bwMode="auto">
          <a:xfrm>
            <a:off x="4800600" y="3429000"/>
            <a:ext cx="3429000" cy="1447800"/>
          </a:xfrm>
          <a:prstGeom prst="wedgeRoundRectCallout">
            <a:avLst>
              <a:gd name="adj1" fmla="val -53769"/>
              <a:gd name="adj2" fmla="val -8902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Результаты веб-форм с </a:t>
            </a:r>
            <a:r>
              <a:rPr lang="ru-RU" sz="2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вашего сайта </a:t>
            </a:r>
            <a:r>
              <a:rPr lang="ru-RU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можно автоматически выгружать в CRM.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Интеграция с сайтом компании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6"/>
          <a:srcRect l="1396" t="90175" r="165"/>
          <a:stretch/>
        </p:blipFill>
        <p:spPr>
          <a:xfrm>
            <a:off x="437444" y="5799667"/>
            <a:ext cx="3982155" cy="76592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7"/>
          <a:srcRect l="1048" t="253"/>
          <a:stretch/>
        </p:blipFill>
        <p:spPr>
          <a:xfrm>
            <a:off x="423332" y="1382889"/>
            <a:ext cx="3996267" cy="44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7772400" cy="5471547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Распределение «</a:t>
            </a:r>
            <a:r>
              <a:rPr lang="ru-RU" sz="2800" b="1" dirty="0" err="1" smtClean="0">
                <a:latin typeface="Calibri" pitchFamily="34" charset="0"/>
                <a:cs typeface="Calibri" pitchFamily="34" charset="0"/>
              </a:rPr>
              <a:t>лидов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» между менеджерами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 bwMode="auto">
          <a:xfrm>
            <a:off x="457200" y="2514600"/>
            <a:ext cx="2895600" cy="1143000"/>
          </a:xfrm>
          <a:prstGeom prst="wedgeRoundRectCallout">
            <a:avLst>
              <a:gd name="adj1" fmla="val 55400"/>
              <a:gd name="adj2" fmla="val 8796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0" dirty="0" smtClean="0">
                <a:solidFill>
                  <a:schemeClr val="tx1"/>
                </a:solidFill>
                <a:latin typeface="Calibri"/>
                <a:cs typeface="Calibri"/>
              </a:rPr>
              <a:t>Лиды можно автоматически распределять между разными менеджерами. Например, в зависимости от суммы контракта.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97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r="12590" b="60873"/>
          <a:stretch/>
        </p:blipFill>
        <p:spPr bwMode="auto">
          <a:xfrm>
            <a:off x="225083" y="1289791"/>
            <a:ext cx="8567225" cy="556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Планируйте работу с «</a:t>
            </a:r>
            <a:r>
              <a:rPr lang="ru-RU" sz="2800" b="1" dirty="0" err="1" smtClean="0">
                <a:latin typeface="Calibri" pitchFamily="34" charset="0"/>
                <a:cs typeface="Calibri" pitchFamily="34" charset="0"/>
              </a:rPr>
              <a:t>лидами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 bwMode="auto">
          <a:xfrm>
            <a:off x="5783775" y="2362200"/>
            <a:ext cx="2636325" cy="1371600"/>
          </a:xfrm>
          <a:prstGeom prst="wedgeRoundRectCallout">
            <a:avLst>
              <a:gd name="adj1" fmla="val -2448"/>
              <a:gd name="adj2" fmla="val 10634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0" dirty="0">
                <a:solidFill>
                  <a:schemeClr val="tx1"/>
                </a:solidFill>
                <a:latin typeface="Calibri"/>
                <a:cs typeface="Calibri"/>
              </a:rPr>
              <a:t>Запланируйте заранее ваши дальнейшие шаги: звонок потенциальному клиенту, встречу, задачу, письмо.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16 в 14.11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3999"/>
            <a:ext cx="8382000" cy="481221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t="9387" r="868" b="-1"/>
          <a:stretch/>
        </p:blipFill>
        <p:spPr>
          <a:xfrm>
            <a:off x="1780822" y="2300110"/>
            <a:ext cx="6770511" cy="618295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Контакты клиентов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4343400" y="2286000"/>
            <a:ext cx="3810000" cy="1447800"/>
          </a:xfrm>
          <a:prstGeom prst="wedgeRoundRectCallout">
            <a:avLst>
              <a:gd name="adj1" fmla="val -49248"/>
              <a:gd name="adj2" fmla="val 9669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«Лид» становится потенциальным клиентом? Отметьте это в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CRM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, загрузите фотографию клиента, его контактную информацию.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8"/>
          <a:srcRect l="2303" t="-251" r="-983" b="34725"/>
          <a:stretch/>
        </p:blipFill>
        <p:spPr>
          <a:xfrm>
            <a:off x="381000" y="4617157"/>
            <a:ext cx="1382889" cy="16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16 в 13.33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43906"/>
            <a:ext cx="8839200" cy="507561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/>
          <a:srcRect t="9387" r="868" b="-1"/>
          <a:stretch/>
        </p:blipFill>
        <p:spPr>
          <a:xfrm>
            <a:off x="1600200" y="2514599"/>
            <a:ext cx="7239000" cy="661079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Управление сделками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4343400" y="2286000"/>
            <a:ext cx="3124200" cy="1371600"/>
          </a:xfrm>
          <a:prstGeom prst="wedgeRoundRectCallout">
            <a:avLst>
              <a:gd name="adj1" fmla="val -49248"/>
              <a:gd name="adj2" fmla="val 9669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600" b="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ru-RU" sz="1600" b="0" dirty="0" smtClean="0">
                <a:solidFill>
                  <a:schemeClr val="tx1"/>
                </a:solidFill>
                <a:latin typeface="Calibri"/>
                <a:cs typeface="Calibri"/>
              </a:rPr>
              <a:t>Клиент </a:t>
            </a:r>
            <a:r>
              <a:rPr lang="ru-RU" sz="1600" b="0" dirty="0">
                <a:solidFill>
                  <a:schemeClr val="tx1"/>
                </a:solidFill>
                <a:latin typeface="Calibri"/>
                <a:cs typeface="Calibri"/>
              </a:rPr>
              <a:t>готов сделать покупку? </a:t>
            </a:r>
            <a:r>
              <a:rPr lang="ru-RU" sz="1600" b="0" dirty="0" smtClean="0">
                <a:solidFill>
                  <a:schemeClr val="tx1"/>
                </a:solidFill>
                <a:latin typeface="Calibri"/>
                <a:cs typeface="Calibri"/>
              </a:rPr>
              <a:t>Переведите сделку на новую стадию.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7"/>
          <a:srcRect l="1361" t="4726" r="1361" b="29035"/>
          <a:stretch/>
        </p:blipFill>
        <p:spPr>
          <a:xfrm>
            <a:off x="155222" y="4981223"/>
            <a:ext cx="1411111" cy="1876778"/>
          </a:xfrm>
          <a:prstGeom prst="rect">
            <a:avLst/>
          </a:prstGeom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Что такое «Битрикс24»?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68707" y="1383101"/>
            <a:ext cx="5220072" cy="5054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000"/>
              </a:spcBef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Это полный </a:t>
            </a:r>
            <a:r>
              <a:rPr lang="ru-RU" dirty="0">
                <a:latin typeface="Calibri"/>
                <a:ea typeface="Calibri"/>
                <a:cs typeface="Calibri"/>
              </a:rPr>
              <a:t>комплект инструментов, необходимых для организации работы </a:t>
            </a:r>
            <a:r>
              <a:rPr lang="ru-RU" dirty="0" smtClean="0">
                <a:latin typeface="Calibri"/>
                <a:ea typeface="Calibri"/>
                <a:cs typeface="Calibri"/>
              </a:rPr>
              <a:t>компании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Это </a:t>
            </a:r>
            <a:r>
              <a:rPr lang="ru-RU" dirty="0">
                <a:latin typeface="Calibri"/>
                <a:ea typeface="Calibri"/>
                <a:cs typeface="Calibri"/>
              </a:rPr>
              <a:t>совместное пространство в Интернете, в котором работают все сотрудники компании, не переключаясь между разными </a:t>
            </a:r>
            <a:r>
              <a:rPr lang="ru-RU" dirty="0" smtClean="0">
                <a:latin typeface="Calibri"/>
                <a:ea typeface="Calibri"/>
                <a:cs typeface="Calibri"/>
              </a:rPr>
              <a:t>сервисами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Совместная работа не ограничивается рамками офиса - все инструменты доступны на мобильных телефонах и </a:t>
            </a:r>
            <a:r>
              <a:rPr lang="ru-RU" dirty="0" smtClean="0">
                <a:latin typeface="Calibri"/>
                <a:ea typeface="Calibri"/>
                <a:cs typeface="Calibri"/>
              </a:rPr>
              <a:t>планшетах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Сотрудники легко осваивают </a:t>
            </a:r>
            <a:r>
              <a:rPr lang="ru-RU" dirty="0" smtClean="0">
                <a:latin typeface="Calibri"/>
                <a:ea typeface="Calibri"/>
                <a:cs typeface="Calibri"/>
              </a:rPr>
              <a:t>«Битрикс24»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В </a:t>
            </a:r>
            <a:r>
              <a:rPr lang="ru-RU" dirty="0" smtClean="0">
                <a:latin typeface="Calibri"/>
                <a:ea typeface="Calibri"/>
                <a:cs typeface="Calibri"/>
              </a:rPr>
              <a:t>«Битрикс24» </a:t>
            </a:r>
            <a:r>
              <a:rPr lang="ru-RU" dirty="0">
                <a:latin typeface="Calibri"/>
                <a:ea typeface="Calibri"/>
                <a:cs typeface="Calibri"/>
              </a:rPr>
              <a:t>нет скрытых </a:t>
            </a:r>
            <a:r>
              <a:rPr lang="ru-RU" dirty="0" smtClean="0">
                <a:latin typeface="Calibri"/>
                <a:ea typeface="Calibri"/>
                <a:cs typeface="Calibri"/>
              </a:rPr>
              <a:t>ограничений </a:t>
            </a:r>
          </a:p>
          <a:p>
            <a:pPr marL="177800">
              <a:lnSpc>
                <a:spcPct val="90000"/>
              </a:lnSpc>
            </a:pPr>
            <a:r>
              <a:rPr lang="ru-RU" dirty="0" smtClean="0">
                <a:latin typeface="Calibri"/>
                <a:ea typeface="Calibri"/>
                <a:cs typeface="Calibri"/>
              </a:rPr>
              <a:t>число </a:t>
            </a:r>
            <a:r>
              <a:rPr lang="ru-RU" dirty="0">
                <a:latin typeface="Calibri"/>
                <a:ea typeface="Calibri"/>
                <a:cs typeface="Calibri"/>
              </a:rPr>
              <a:t>задач, групп, записей, сообщений и других элементов </a:t>
            </a:r>
            <a:endParaRPr lang="ru-RU" dirty="0" smtClean="0">
              <a:latin typeface="Calibri"/>
              <a:ea typeface="Calibri"/>
              <a:cs typeface="Calibri"/>
            </a:endParaRPr>
          </a:p>
          <a:p>
            <a:pPr marL="177800">
              <a:lnSpc>
                <a:spcPct val="90000"/>
              </a:lnSpc>
            </a:pPr>
            <a:r>
              <a:rPr lang="ru-RU" dirty="0" smtClean="0">
                <a:latin typeface="Calibri"/>
                <a:ea typeface="Calibri"/>
                <a:cs typeface="Calibri"/>
              </a:rPr>
              <a:t>не ограничено; </a:t>
            </a:r>
            <a:r>
              <a:rPr lang="ru-RU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dirty="0" smtClean="0">
                <a:latin typeface="Calibri"/>
                <a:ea typeface="Calibri"/>
                <a:cs typeface="Calibri"/>
              </a:rPr>
              <a:t> </a:t>
            </a:r>
            <a:r>
              <a:rPr lang="ru-RU" dirty="0" err="1">
                <a:latin typeface="Calibri"/>
                <a:ea typeface="Calibri"/>
                <a:cs typeface="Calibri"/>
              </a:rPr>
              <a:t>внтури</a:t>
            </a:r>
            <a:r>
              <a:rPr lang="ru-RU" dirty="0">
                <a:latin typeface="Calibri"/>
                <a:ea typeface="Calibri"/>
                <a:cs typeface="Calibri"/>
              </a:rPr>
              <a:t> компании - </a:t>
            </a:r>
            <a:r>
              <a:rPr lang="ru-RU" dirty="0" smtClean="0">
                <a:latin typeface="Calibri"/>
                <a:ea typeface="Calibri"/>
                <a:cs typeface="Calibri"/>
              </a:rPr>
              <a:t>бесплатны</a:t>
            </a: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Для 12 сотрудников </a:t>
            </a:r>
            <a:r>
              <a:rPr lang="ru-RU" dirty="0" smtClean="0">
                <a:latin typeface="Calibri"/>
                <a:ea typeface="Calibri"/>
                <a:cs typeface="Calibri"/>
              </a:rPr>
              <a:t>«Битрикс24» </a:t>
            </a:r>
            <a:r>
              <a:rPr lang="ru-RU" dirty="0">
                <a:latin typeface="Calibri"/>
                <a:ea typeface="Calibri"/>
                <a:cs typeface="Calibri"/>
              </a:rPr>
              <a:t>доступен </a:t>
            </a:r>
            <a:r>
              <a:rPr lang="ru-RU" dirty="0" smtClean="0">
                <a:latin typeface="Calibri"/>
                <a:ea typeface="Calibri"/>
                <a:cs typeface="Calibri"/>
              </a:rPr>
              <a:t>бесплатно, включая CRM</a:t>
            </a:r>
            <a:endParaRPr lang="ru-RU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80895" y="1442451"/>
            <a:ext cx="3038977" cy="3486985"/>
            <a:chOff x="380895" y="987788"/>
            <a:chExt cx="3419336" cy="3983981"/>
          </a:xfrm>
        </p:grpSpPr>
        <p:pic>
          <p:nvPicPr>
            <p:cNvPr id="17" name="Изображение 16" descr="Снимок экрана 2013-12-01 в 16.48.47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95" y="2903032"/>
              <a:ext cx="3378807" cy="2067888"/>
            </a:xfrm>
            <a:prstGeom prst="rect">
              <a:avLst/>
            </a:prstGeom>
          </p:spPr>
        </p:pic>
        <p:pic>
          <p:nvPicPr>
            <p:cNvPr id="18" name="Изображение 17" descr="Снимок экрана 2013-12-01 в 16.48.23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6"/>
            <a:stretch/>
          </p:blipFill>
          <p:spPr>
            <a:xfrm>
              <a:off x="384532" y="987788"/>
              <a:ext cx="3375581" cy="1931997"/>
            </a:xfrm>
            <a:prstGeom prst="rect">
              <a:avLst/>
            </a:prstGeom>
          </p:spPr>
        </p:pic>
        <p:pic>
          <p:nvPicPr>
            <p:cNvPr id="19" name="Изображение 18" descr="Снимок экрана 2013-12-01 в 16.56.16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12080" r="1745"/>
            <a:stretch/>
          </p:blipFill>
          <p:spPr>
            <a:xfrm>
              <a:off x="2976347" y="2066922"/>
              <a:ext cx="769911" cy="182685"/>
            </a:xfrm>
            <a:prstGeom prst="rect">
              <a:avLst/>
            </a:prstGeom>
          </p:spPr>
        </p:pic>
        <p:pic>
          <p:nvPicPr>
            <p:cNvPr id="20" name="Изображение 19" descr="Снимок экрана 2014-03-10 в 1.05.2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722" y="2748629"/>
              <a:ext cx="786128" cy="1465712"/>
            </a:xfrm>
            <a:prstGeom prst="rect">
              <a:avLst/>
            </a:prstGeom>
          </p:spPr>
        </p:pic>
        <p:pic>
          <p:nvPicPr>
            <p:cNvPr id="21" name="Изображение 20" descr="Снимок экрана 2014-03-10 в 1.01.06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371"/>
            <a:stretch/>
          </p:blipFill>
          <p:spPr>
            <a:xfrm>
              <a:off x="2962275" y="2243455"/>
              <a:ext cx="784225" cy="525885"/>
            </a:xfrm>
            <a:prstGeom prst="rect">
              <a:avLst/>
            </a:prstGeom>
          </p:spPr>
        </p:pic>
        <p:pic>
          <p:nvPicPr>
            <p:cNvPr id="22" name="Изображение 21" descr="Снимок экрана 2013-12-01 в 16.49.29.png"/>
            <p:cNvPicPr>
              <a:picLocks noChangeAspect="1"/>
            </p:cNvPicPr>
            <p:nvPr/>
          </p:nvPicPr>
          <p:blipFill>
            <a:blip r:embed="rId9" cstate="print">
              <a:alphaModFix amt="96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58844" y1="88251" x2="58844" y2="88251"/>
                          <a14:foregroundMark x1="8163" y1="86885" x2="8163" y2="86885"/>
                          <a14:foregroundMark x1="26871" y1="87432" x2="26871" y2="87432"/>
                          <a14:foregroundMark x1="34014" y1="87432" x2="34014" y2="87432"/>
                          <a14:foregroundMark x1="47959" y1="87432" x2="47959" y2="87432"/>
                          <a14:foregroundMark x1="51701" y1="87432" x2="51701" y2="87432"/>
                          <a14:foregroundMark x1="68367" y1="87432" x2="68367" y2="87432"/>
                          <a14:foregroundMark x1="71429" y1="4645" x2="71429" y2="4645"/>
                          <a14:foregroundMark x1="50340" y1="95628" x2="50340" y2="95628"/>
                          <a14:foregroundMark x1="54082" y1="93716" x2="54082" y2="93716"/>
                          <a14:foregroundMark x1="57143" y1="95082" x2="57143" y2="95082"/>
                          <a14:foregroundMark x1="66667" y1="95902" x2="66667" y2="95902"/>
                          <a14:foregroundMark x1="78912" y1="96175" x2="78912" y2="96175"/>
                          <a14:foregroundMark x1="75170" y1="94536" x2="75170" y2="94536"/>
                          <a14:foregroundMark x1="80612" y1="93169" x2="80612" y2="93169"/>
                          <a14:foregroundMark x1="84014" y1="93169" x2="84014" y2="93169"/>
                          <a14:foregroundMark x1="86395" y1="93169" x2="86395" y2="93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82" y="3880928"/>
              <a:ext cx="876249" cy="1090841"/>
            </a:xfrm>
            <a:prstGeom prst="rect">
              <a:avLst/>
            </a:prstGeom>
          </p:spPr>
        </p:pic>
      </p:grpSp>
      <p:pic>
        <p:nvPicPr>
          <p:cNvPr id="2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7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00"/>
            <a:ext cx="9144000" cy="64516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/>
          <a:srcRect r="595" b="15201"/>
          <a:stretch/>
        </p:blipFill>
        <p:spPr>
          <a:xfrm>
            <a:off x="3567289" y="2706280"/>
            <a:ext cx="1413933" cy="257053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 bwMode="auto">
          <a:xfrm>
            <a:off x="4495800" y="1752600"/>
            <a:ext cx="3124200" cy="609600"/>
          </a:xfrm>
          <a:prstGeom prst="wedgeRoundRectCallout">
            <a:avLst>
              <a:gd name="adj1" fmla="val -35533"/>
              <a:gd name="adj2" fmla="val 10427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0" dirty="0" smtClean="0">
                <a:solidFill>
                  <a:schemeClr val="tx1"/>
                </a:solidFill>
                <a:latin typeface="Calibri"/>
                <a:cs typeface="Calibri"/>
              </a:rPr>
              <a:t>Укажите сумму сделки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6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0836" y="12009"/>
            <a:ext cx="8501059" cy="947903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Коммерческое предложение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7" name="Текст 3"/>
          <p:cNvSpPr>
            <a:spLocks noGrp="1"/>
          </p:cNvSpPr>
          <p:nvPr>
            <p:ph type="body" idx="4294967295"/>
          </p:nvPr>
        </p:nvSpPr>
        <p:spPr>
          <a:xfrm>
            <a:off x="323315" y="1490646"/>
            <a:ext cx="3600613" cy="4386626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Формирование коммерческого предложения для клиентов по нужному вам шаблону</a:t>
            </a:r>
            <a:endParaRPr lang="en-US" sz="1600" dirty="0" smtClean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Возможность распечатать, отправить по </a:t>
            </a:r>
            <a:r>
              <a:rPr lang="en-US" sz="1600" dirty="0" smtClean="0"/>
              <a:t>e-mail</a:t>
            </a:r>
            <a:endParaRPr lang="ru-RU" sz="16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Отслеживание статусов коммерческого предложения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Конвертация </a:t>
            </a:r>
            <a:r>
              <a:rPr lang="ru-RU" sz="1600" dirty="0" err="1" smtClean="0"/>
              <a:t>ком.предложения</a:t>
            </a:r>
            <a:r>
              <a:rPr lang="ru-RU" sz="1600" dirty="0" smtClean="0"/>
              <a:t> в другие документы </a:t>
            </a:r>
            <a:r>
              <a:rPr lang="en-US" sz="1600" dirty="0" smtClean="0"/>
              <a:t>CRM</a:t>
            </a:r>
            <a:endParaRPr lang="en-US" sz="1600" dirty="0"/>
          </a:p>
        </p:txBody>
      </p:sp>
      <p:pic>
        <p:nvPicPr>
          <p:cNvPr id="10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56792"/>
            <a:ext cx="4951119" cy="2736304"/>
          </a:xfrm>
          <a:prstGeom prst="rect">
            <a:avLst/>
          </a:prstGeom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5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4361"/>
            <a:ext cx="9144000" cy="5284478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Товары для продажи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1066800" y="2971800"/>
            <a:ext cx="3048000" cy="1219200"/>
          </a:xfrm>
          <a:prstGeom prst="wedgeRoundRectCallout">
            <a:avLst>
              <a:gd name="adj1" fmla="val 39039"/>
              <a:gd name="adj2" fmla="val 6302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Создайте каталог товаров в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CRM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. Или загрузите товары автоматически из «1С»</a:t>
            </a:r>
            <a:r>
              <a:rPr lang="ru-RU" sz="1600" b="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95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/>
          <a:srcRect r="1552" b="22634"/>
          <a:stretch/>
        </p:blipFill>
        <p:spPr>
          <a:xfrm>
            <a:off x="152400" y="1066800"/>
            <a:ext cx="5034844" cy="5305778"/>
          </a:xfrm>
          <a:prstGeom prst="rect">
            <a:avLst/>
          </a:prstGeom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2362200" y="152400"/>
            <a:ext cx="3048000" cy="1143000"/>
          </a:xfrm>
          <a:prstGeom prst="wedgeRoundRectCallout">
            <a:avLst>
              <a:gd name="adj1" fmla="val 9258"/>
              <a:gd name="adj2" fmla="val 7088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Клиент </a:t>
            </a:r>
            <a:r>
              <a:rPr lang="ru-RU" sz="1800" b="0" dirty="0">
                <a:solidFill>
                  <a:schemeClr val="tx1"/>
                </a:solidFill>
                <a:latin typeface="Calibri"/>
                <a:cs typeface="Calibri"/>
              </a:rPr>
              <a:t>готов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оплатить? </a:t>
            </a:r>
          </a:p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Подготовьте счет в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CRM.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 bwMode="auto">
          <a:xfrm>
            <a:off x="5562600" y="5029200"/>
            <a:ext cx="3048000" cy="1143000"/>
          </a:xfrm>
          <a:prstGeom prst="wedgeRoundRectCallout">
            <a:avLst>
              <a:gd name="adj1" fmla="val 13046"/>
              <a:gd name="adj2" fmla="val -9296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Отправьте счет клиенту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по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e-mail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прямо из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CRM.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6955" y="1238956"/>
            <a:ext cx="3430411" cy="325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16 в 13.53.0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" r="1513"/>
          <a:stretch/>
        </p:blipFill>
        <p:spPr>
          <a:xfrm>
            <a:off x="228600" y="1439332"/>
            <a:ext cx="8689622" cy="5368123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Оплата счета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457200" y="4572000"/>
            <a:ext cx="3048000" cy="1447800"/>
          </a:xfrm>
          <a:prstGeom prst="wedgeRoundRectCallout">
            <a:avLst>
              <a:gd name="adj1" fmla="val 38721"/>
              <a:gd name="adj2" fmla="val -7666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Оплату счета можно подтвердить вручную</a:t>
            </a:r>
            <a:r>
              <a:rPr lang="ru-RU" sz="1800" b="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или автоматически принять из «1С»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7"/>
          <a:srcRect t="373" r="8552" b="1"/>
          <a:stretch/>
        </p:blipFill>
        <p:spPr>
          <a:xfrm>
            <a:off x="2017272" y="2441222"/>
            <a:ext cx="6872728" cy="7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t="329" r="1221" b="4442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t="8532"/>
          <a:stretch/>
        </p:blipFill>
        <p:spPr>
          <a:xfrm>
            <a:off x="0" y="1622778"/>
            <a:ext cx="9144000" cy="5219425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Воронка продаж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5867400" y="2057400"/>
            <a:ext cx="3048000" cy="1295400"/>
          </a:xfrm>
          <a:prstGeom prst="wedgeRoundRectCallout">
            <a:avLst>
              <a:gd name="adj1" fmla="val -67755"/>
              <a:gd name="adj2" fmla="val 7801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Анализируйте продажи с помощью привычного отчета с «воронкой».</a:t>
            </a:r>
          </a:p>
        </p:txBody>
      </p:sp>
    </p:spTree>
    <p:extLst>
      <p:ext uri="{BB962C8B-B14F-4D97-AF65-F5344CB8AC3E}">
        <p14:creationId xmlns:p14="http://schemas.microsoft.com/office/powerpoint/2010/main" val="3454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2010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Мобильная </a:t>
            </a:r>
            <a:r>
              <a:rPr lang="en-US" sz="3200" b="1" dirty="0" smtClean="0">
                <a:latin typeface="Calibri"/>
                <a:cs typeface="Calibri"/>
              </a:rPr>
              <a:t>CRM</a:t>
            </a:r>
            <a:endParaRPr lang="ru-RU" sz="3200" b="1" dirty="0" smtClean="0">
              <a:latin typeface="Calibri"/>
              <a:cs typeface="Calibri"/>
            </a:endParaRPr>
          </a:p>
        </p:txBody>
      </p:sp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1119853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172" y="3850977"/>
            <a:ext cx="2616457" cy="776195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 rotWithShape="1">
          <a:blip r:embed="rId6"/>
          <a:srcRect b="51416"/>
          <a:stretch/>
        </p:blipFill>
        <p:spPr>
          <a:xfrm>
            <a:off x="4572000" y="4800600"/>
            <a:ext cx="2606005" cy="91439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495800" y="1447800"/>
            <a:ext cx="4495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/>
                <a:cs typeface="Calibri"/>
              </a:rPr>
              <a:t>Установите мобильное приложение «Битрикс24» на свой смартфон или планшет и всегда оставайтесь на связи</a:t>
            </a:r>
            <a:r>
              <a:rPr lang="ru-RU" sz="1800" b="0" dirty="0" smtClean="0">
                <a:latin typeface="Calibri"/>
                <a:cs typeface="Calibri"/>
              </a:rPr>
              <a:t>!</a:t>
            </a:r>
            <a:endParaRPr lang="en-US" sz="1800" b="0" dirty="0" smtClean="0">
              <a:latin typeface="Calibri"/>
              <a:cs typeface="Calibri"/>
            </a:endParaRPr>
          </a:p>
          <a:p>
            <a:endParaRPr lang="en-US" sz="1800" b="0" dirty="0">
              <a:latin typeface="Calibri"/>
              <a:cs typeface="Calibri"/>
            </a:endParaRPr>
          </a:p>
          <a:p>
            <a:r>
              <a:rPr lang="ru-RU" sz="1800" b="0" dirty="0" smtClean="0">
                <a:latin typeface="Calibri"/>
                <a:cs typeface="Calibri"/>
              </a:rPr>
              <a:t>Работайте </a:t>
            </a:r>
            <a:r>
              <a:rPr lang="ru-RU" sz="1800" b="0" dirty="0">
                <a:latin typeface="Calibri"/>
                <a:cs typeface="Calibri"/>
              </a:rPr>
              <a:t>с </a:t>
            </a:r>
            <a:r>
              <a:rPr lang="en-US" sz="1800" b="0" dirty="0" smtClean="0">
                <a:latin typeface="Calibri"/>
                <a:cs typeface="Calibri"/>
              </a:rPr>
              <a:t>CRM</a:t>
            </a:r>
            <a:r>
              <a:rPr lang="ru-RU" sz="1800" b="0" dirty="0" smtClean="0">
                <a:latin typeface="Calibri"/>
                <a:cs typeface="Calibri"/>
              </a:rPr>
              <a:t> </a:t>
            </a:r>
            <a:r>
              <a:rPr lang="ru-RU" sz="1800" b="0" dirty="0">
                <a:latin typeface="Calibri"/>
                <a:cs typeface="Calibri"/>
              </a:rPr>
              <a:t>откуда угодно - из аэропорта, кафе, из любой точки, где есть Интернет. </a:t>
            </a:r>
          </a:p>
        </p:txBody>
      </p:sp>
      <p:pic>
        <p:nvPicPr>
          <p:cNvPr id="13" name="Изображение 12" descr="mob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8" y="1556267"/>
            <a:ext cx="1619461" cy="299664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195736" y="1988840"/>
            <a:ext cx="1619461" cy="2996640"/>
            <a:chOff x="2296054" y="1403838"/>
            <a:chExt cx="1619461" cy="2996640"/>
          </a:xfrm>
        </p:grpSpPr>
        <p:pic>
          <p:nvPicPr>
            <p:cNvPr id="18" name="Изображение 17" descr="mob1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054" y="1403838"/>
              <a:ext cx="1619461" cy="2996640"/>
            </a:xfrm>
            <a:prstGeom prst="rect">
              <a:avLst/>
            </a:prstGeom>
          </p:spPr>
        </p:pic>
        <p:pic>
          <p:nvPicPr>
            <p:cNvPr id="19" name="Изображение 18" descr="crm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55"/>
            <a:stretch/>
          </p:blipFill>
          <p:spPr>
            <a:xfrm>
              <a:off x="2492475" y="1942530"/>
              <a:ext cx="1279979" cy="1895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0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Возможности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 интернет-магазине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3457" y="1412776"/>
            <a:ext cx="518457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загрузка данных о заказах в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регулярный двунаправленный обмен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данными между интернет-магазином и 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объединение в CRM заказов из разных интернет-магазинов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бизнес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-процесс для автоматического распределения «</a:t>
            </a:r>
            <a:r>
              <a:rPr lang="ru-RU" sz="2000" b="0" dirty="0" err="1">
                <a:latin typeface="Calibri" pitchFamily="34" charset="0"/>
                <a:cs typeface="Calibri" pitchFamily="34" charset="0"/>
              </a:rPr>
              <a:t>лидов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между менеджерами (например, в зависимости от суммы контракта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)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«воронка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для оценки эффективности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многое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другое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52400" y="2895600"/>
            <a:ext cx="1346256" cy="1318253"/>
          </a:xfrm>
          <a:prstGeom prst="roundRect">
            <a:avLst>
              <a:gd name="adj" fmla="val 11203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2120" y="3174524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72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32160" y="2487580"/>
            <a:ext cx="1346256" cy="1318253"/>
          </a:xfrm>
          <a:prstGeom prst="roundRect">
            <a:avLst>
              <a:gd name="adj" fmla="val 11203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Интернет-магазин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1C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328" y="48629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dirty="0" smtClean="0">
                <a:latin typeface="Calibri" pitchFamily="34" charset="0"/>
                <a:cs typeface="Calibri" pitchFamily="34" charset="0"/>
              </a:rPr>
              <a:t>Комплексное решение для построения эффективных интернет-продаж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1880" y="2766504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2377440"/>
            <a:ext cx="1508760" cy="1508760"/>
          </a:xfrm>
          <a:prstGeom prst="rect">
            <a:avLst/>
          </a:prstGeom>
        </p:spPr>
      </p:pic>
      <p:pic>
        <p:nvPicPr>
          <p:cNvPr id="10" name="Изображение 9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76" y="1814068"/>
            <a:ext cx="2595294" cy="2757932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374536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83492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5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Depositphotos_9063413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2" r="12444" b="3207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6336" y="3009900"/>
            <a:ext cx="843513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Социальная сеть компании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2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Photogenica_VMP29744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993" r="18467" b="1527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5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85913" y="2887705"/>
            <a:ext cx="6636838" cy="1191497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cs typeface="Calibri"/>
              </a:rPr>
              <a:t>Битрикс24.Виртуальная АТС</a:t>
            </a:r>
            <a:endParaRPr lang="en-US" sz="4000" b="1" dirty="0"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1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hotogenica_VMP15102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 b="749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4395" y="0"/>
            <a:ext cx="4874619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912" y="966297"/>
            <a:ext cx="45989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1000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рублей </a:t>
            </a:r>
            <a:r>
              <a:rPr lang="ru-RU" sz="1800" dirty="0">
                <a:latin typeface="Calibri"/>
                <a:ea typeface="Calibri"/>
                <a:cs typeface="Calibri"/>
              </a:rPr>
              <a:t>в месяц за номер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Неограниченное число входящих линий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Неограниченное число номеров для одного «Битрикс24»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Мгновенное подключение номера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Аренда номера для:</a:t>
            </a:r>
            <a:endParaRPr lang="en-US" sz="1800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0262" y="175536"/>
            <a:ext cx="6392990" cy="679775"/>
          </a:xfrm>
        </p:spPr>
        <p:txBody>
          <a:bodyPr/>
          <a:lstStyle/>
          <a:p>
            <a:pPr algn="l"/>
            <a:r>
              <a:rPr lang="ru-RU" sz="2800" b="1" dirty="0" smtClean="0"/>
              <a:t>Ваш телефонный номер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6093296"/>
            <a:ext cx="4155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libri"/>
                <a:ea typeface="Calibri"/>
                <a:cs typeface="Calibri"/>
              </a:rPr>
              <a:t>В этом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году будут подключены </a:t>
            </a:r>
            <a:r>
              <a:rPr lang="ru-RU" sz="1200" dirty="0">
                <a:latin typeface="Calibri"/>
                <a:ea typeface="Calibri"/>
                <a:cs typeface="Calibri"/>
              </a:rPr>
              <a:t>все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города «</a:t>
            </a:r>
            <a:r>
              <a:rPr lang="ru-RU" sz="1200" dirty="0" err="1" smtClean="0">
                <a:latin typeface="Calibri"/>
                <a:ea typeface="Calibri"/>
                <a:cs typeface="Calibri"/>
              </a:rPr>
              <a:t>миллионники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» России.</a:t>
            </a:r>
            <a:endParaRPr lang="ru-RU" sz="1200" dirty="0">
              <a:latin typeface="Calibri"/>
              <a:ea typeface="Calibri"/>
              <a:cs typeface="Calibri"/>
            </a:endParaRP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95536" y="3789040"/>
            <a:ext cx="4035670" cy="21236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200" b="1" dirty="0" smtClean="0">
                <a:latin typeface="Calibri"/>
                <a:ea typeface="Calibri"/>
                <a:cs typeface="Calibri"/>
              </a:rPr>
              <a:t>Россия:</a:t>
            </a:r>
            <a:endParaRPr lang="ru-RU" sz="1200" b="1" dirty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Москва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(495/499)</a:t>
            </a:r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Санкт-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Петербург (812)</a:t>
            </a:r>
            <a:endParaRPr lang="en-US" sz="1200" dirty="0" smtClean="0">
              <a:latin typeface="Calibri"/>
              <a:ea typeface="Calibri"/>
              <a:cs typeface="Calibri"/>
            </a:endParaRPr>
          </a:p>
          <a:p>
            <a:r>
              <a:rPr lang="ru-RU" sz="1200" dirty="0" smtClean="0">
                <a:latin typeface="Calibri"/>
                <a:ea typeface="Calibri"/>
                <a:cs typeface="Calibri"/>
              </a:rPr>
              <a:t>Калининград  (4012)</a:t>
            </a:r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dirty="0" smtClean="0">
                <a:latin typeface="Calibri"/>
                <a:ea typeface="Calibri"/>
                <a:cs typeface="Calibri"/>
              </a:rPr>
              <a:t>Новосибирск (383) </a:t>
            </a:r>
            <a:endParaRPr lang="en-US" sz="1200" dirty="0" smtClean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Екатеринбург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(343)</a:t>
            </a:r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Нижний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Новгород (8312)</a:t>
            </a:r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Самара (846)</a:t>
            </a:r>
          </a:p>
          <a:p>
            <a:endParaRPr lang="ru-RU" sz="1200" dirty="0">
              <a:latin typeface="Calibri"/>
              <a:ea typeface="Calibri"/>
              <a:cs typeface="Calibri"/>
            </a:endParaRPr>
          </a:p>
          <a:p>
            <a:endParaRPr lang="ru-RU" sz="1200" dirty="0">
              <a:latin typeface="Calibri"/>
              <a:ea typeface="Calibri"/>
              <a:cs typeface="Calibri"/>
            </a:endParaRPr>
          </a:p>
          <a:p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b="1" dirty="0" smtClean="0">
                <a:latin typeface="Calibri"/>
                <a:ea typeface="Calibri"/>
                <a:cs typeface="Calibri"/>
              </a:rPr>
              <a:t>США</a:t>
            </a:r>
            <a:endParaRPr lang="ru-RU" sz="1200" b="1" dirty="0">
              <a:latin typeface="Calibri"/>
              <a:ea typeface="Calibri"/>
              <a:cs typeface="Calibri"/>
            </a:endParaRPr>
          </a:p>
          <a:p>
            <a:r>
              <a:rPr lang="ru-RU" sz="1200" b="1" dirty="0">
                <a:latin typeface="Calibri"/>
                <a:ea typeface="Calibri"/>
                <a:cs typeface="Calibri"/>
              </a:rPr>
              <a:t>Великобритания</a:t>
            </a:r>
          </a:p>
        </p:txBody>
      </p:sp>
    </p:spTree>
    <p:extLst>
      <p:ext uri="{BB962C8B-B14F-4D97-AF65-F5344CB8AC3E}">
        <p14:creationId xmlns:p14="http://schemas.microsoft.com/office/powerpoint/2010/main" val="15699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85806" y="1736558"/>
            <a:ext cx="426635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Перенаправление вызова на мобильный телефон сотрудника, </a:t>
            </a:r>
            <a:r>
              <a:rPr lang="ru-RU" sz="1600" dirty="0">
                <a:latin typeface="Calibri"/>
                <a:ea typeface="Calibri"/>
                <a:cs typeface="Calibri"/>
              </a:rPr>
              <a:t>которого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нет на месте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Звонки на любые городские и мобильные номера внутри страны и за рубежом 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Звонок </a:t>
            </a:r>
            <a:r>
              <a:rPr lang="ru-RU" sz="1600" dirty="0">
                <a:latin typeface="Calibri"/>
                <a:ea typeface="Calibri"/>
                <a:cs typeface="Calibri"/>
              </a:rPr>
              <a:t>из CRM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с возможностью записи телефонного разговора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01524" y="62261"/>
            <a:ext cx="7886699" cy="884100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 smtClean="0"/>
              <a:t>Исходящие телефонные звонки</a:t>
            </a:r>
            <a:endParaRPr lang="ru-RU" sz="3100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323528" y="1772816"/>
            <a:ext cx="4012639" cy="2045271"/>
            <a:chOff x="349827" y="1357421"/>
            <a:chExt cx="4012639" cy="2045271"/>
          </a:xfrm>
        </p:grpSpPr>
        <p:pic>
          <p:nvPicPr>
            <p:cNvPr id="13" name="Изображение 12"/>
            <p:cNvPicPr>
              <a:picLocks noChangeAspect="1"/>
            </p:cNvPicPr>
            <p:nvPr/>
          </p:nvPicPr>
          <p:blipFill rotWithShape="1">
            <a:blip r:embed="rId4"/>
            <a:srcRect l="273" t="6883" r="919" b="2955"/>
            <a:stretch/>
          </p:blipFill>
          <p:spPr>
            <a:xfrm>
              <a:off x="349827" y="1357421"/>
              <a:ext cx="4012639" cy="2045271"/>
            </a:xfrm>
            <a:prstGeom prst="roundRect">
              <a:avLst>
                <a:gd name="adj" fmla="val 3203"/>
              </a:avLst>
            </a:prstGeom>
            <a:ln>
              <a:noFill/>
            </a:ln>
            <a:effectLst>
              <a:outerShdw blurRad="317500" dist="139700" dir="2700000" sx="96000" sy="96000" algn="tl" rotWithShape="0">
                <a:srgbClr val="333333">
                  <a:alpha val="92000"/>
                </a:srgbClr>
              </a:outerShdw>
            </a:effectLst>
          </p:spPr>
        </p:pic>
        <p:pic>
          <p:nvPicPr>
            <p:cNvPr id="14" name="Изображение 13" descr="Снимок экрана 2014-03-11 в 19.02.0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802" y="1363250"/>
              <a:ext cx="2668122" cy="2030392"/>
            </a:xfrm>
            <a:prstGeom prst="roundRect">
              <a:avLst>
                <a:gd name="adj" fmla="val 1599"/>
              </a:avLst>
            </a:prstGeom>
          </p:spPr>
        </p:pic>
      </p:grpSp>
      <p:pic>
        <p:nvPicPr>
          <p:cNvPr id="15" name="Изображение 14" descr="Снимок экрана 2014-03-11 в 19.04.3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95" r="1309" b="410"/>
          <a:stretch/>
        </p:blipFill>
        <p:spPr>
          <a:xfrm>
            <a:off x="666296" y="3113561"/>
            <a:ext cx="1642866" cy="1999500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9"/>
          <p:cNvSpPr>
            <a:spLocks noGrp="1"/>
          </p:cNvSpPr>
          <p:nvPr>
            <p:ph type="body" idx="2"/>
          </p:nvPr>
        </p:nvSpPr>
        <p:spPr>
          <a:xfrm>
            <a:off x="323528" y="1378246"/>
            <a:ext cx="4080577" cy="5503831"/>
          </a:xfrm>
        </p:spPr>
        <p:txBody>
          <a:bodyPr>
            <a:normAutofit/>
          </a:bodyPr>
          <a:lstStyle/>
          <a:p>
            <a:pPr marL="171450" indent="-171450"/>
            <a:r>
              <a:rPr lang="ru-RU" sz="1600" dirty="0"/>
              <a:t>1000 р. в месяц входящий номер без ограничения линий </a:t>
            </a:r>
          </a:p>
          <a:p>
            <a:pPr marL="171450" indent="-171450"/>
            <a:r>
              <a:rPr lang="ru-RU" sz="1600" dirty="0"/>
              <a:t>Все входящие – бесплатно </a:t>
            </a:r>
          </a:p>
          <a:p>
            <a:pPr marL="171450" indent="-171450"/>
            <a:r>
              <a:rPr lang="ru-RU" sz="1600" dirty="0"/>
              <a:t>Аренда городских номеров в городах </a:t>
            </a:r>
            <a:r>
              <a:rPr lang="ru-RU" sz="1600" dirty="0" err="1"/>
              <a:t>миллионниках</a:t>
            </a:r>
            <a:r>
              <a:rPr lang="ru-RU" sz="1600" dirty="0"/>
              <a:t> </a:t>
            </a:r>
          </a:p>
          <a:p>
            <a:pPr marL="171450" indent="-171450"/>
            <a:r>
              <a:rPr lang="ru-RU" sz="1600" dirty="0"/>
              <a:t>Правила обработки входящих вызовов</a:t>
            </a:r>
          </a:p>
          <a:p>
            <a:pPr marL="171450" indent="-171450"/>
            <a:r>
              <a:rPr lang="ru-RU" sz="1600" dirty="0"/>
              <a:t>Внутренние номера для всех сотрудников</a:t>
            </a:r>
          </a:p>
          <a:p>
            <a:pPr marL="171450" indent="-171450"/>
            <a:r>
              <a:rPr lang="ru-RU" sz="1600" dirty="0"/>
              <a:t>Переадресация вызова между сотрудниками компании (по внутреннему номеру или имени и фамилии) </a:t>
            </a:r>
          </a:p>
          <a:p>
            <a:pPr marL="171450" indent="-171450"/>
            <a:r>
              <a:rPr lang="ru-RU" sz="1600" dirty="0"/>
              <a:t>Нотификации о пропущенных звонках</a:t>
            </a:r>
          </a:p>
          <a:p>
            <a:pPr marL="171450" indent="-171450"/>
            <a:r>
              <a:rPr lang="ru-RU" sz="1600" dirty="0"/>
              <a:t>Запись разговора</a:t>
            </a:r>
          </a:p>
          <a:p>
            <a:pPr marL="171450" indent="-171450"/>
            <a:r>
              <a:rPr lang="ru-RU" sz="1600" dirty="0"/>
              <a:t>История входящих, исходящих, пропущенных звонков</a:t>
            </a:r>
          </a:p>
          <a:p>
            <a:pPr marL="171450" indent="-171450"/>
            <a:r>
              <a:rPr lang="ru-RU" sz="1600" dirty="0"/>
              <a:t>Подробная статистика по всем звонкам</a:t>
            </a:r>
          </a:p>
          <a:p>
            <a:pPr marL="171450" indent="-171450"/>
            <a:r>
              <a:rPr lang="ru-RU" sz="1600" dirty="0"/>
              <a:t>Автоматическое определение клиента CRM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70262" y="175536"/>
            <a:ext cx="6392990" cy="679775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 smtClean="0"/>
              <a:t>Входящие звонки</a:t>
            </a:r>
            <a:endParaRPr lang="ru-RU" sz="3100" b="1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4"/>
          <a:srcRect l="1004" t="2574" r="894" b="1264"/>
          <a:stretch/>
        </p:blipFill>
        <p:spPr>
          <a:xfrm>
            <a:off x="4716016" y="1412776"/>
            <a:ext cx="4175342" cy="3197679"/>
          </a:xfrm>
          <a:prstGeom prst="roundRect">
            <a:avLst>
              <a:gd name="adj" fmla="val 1608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70262" y="175536"/>
            <a:ext cx="6392990" cy="679775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 smtClean="0"/>
              <a:t>Как подключить</a:t>
            </a:r>
            <a:endParaRPr lang="ru-RU" sz="3100" b="1" dirty="0"/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0" descr="аренда номера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" b="32801"/>
          <a:stretch/>
        </p:blipFill>
        <p:spPr>
          <a:xfrm>
            <a:off x="138452" y="1268760"/>
            <a:ext cx="8908424" cy="49685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65371" y="2996952"/>
            <a:ext cx="2088232" cy="36004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83968" y="2996952"/>
            <a:ext cx="2088232" cy="36004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660232" y="2996952"/>
            <a:ext cx="2088232" cy="36004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7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Depositphotos_1036747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8229" r="8754" b="74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292" y="2919844"/>
            <a:ext cx="6867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alibri"/>
                <a:ea typeface="Calibri"/>
                <a:cs typeface="Calibri"/>
              </a:rPr>
              <a:t>Подключить свою АТС к «Битрикс24»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5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Depositphotos_1067151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15069" r="18204" b="9946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4850678" cy="68580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2780" y="120995"/>
            <a:ext cx="8173468" cy="859536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Подключение внешней АТС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083" y="1633556"/>
            <a:ext cx="436079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1" dirty="0">
                <a:latin typeface="Calibri"/>
                <a:ea typeface="Calibri"/>
                <a:cs typeface="Calibri"/>
              </a:rPr>
              <a:t>2000 </a:t>
            </a:r>
            <a:r>
              <a:rPr lang="ru-RU" sz="1800" b="1" dirty="0" smtClean="0">
                <a:latin typeface="Calibri"/>
                <a:ea typeface="Calibri"/>
                <a:cs typeface="Calibri"/>
              </a:rPr>
              <a:t>рублей </a:t>
            </a:r>
            <a:r>
              <a:rPr lang="ru-RU" sz="1800" b="1" dirty="0">
                <a:latin typeface="Calibri"/>
                <a:ea typeface="Calibri"/>
                <a:cs typeface="Calibri"/>
              </a:rPr>
              <a:t>/ </a:t>
            </a:r>
            <a:r>
              <a:rPr lang="ru-RU" sz="1800" b="1" dirty="0" smtClean="0">
                <a:latin typeface="Calibri"/>
                <a:ea typeface="Calibri"/>
                <a:cs typeface="Calibri"/>
              </a:rPr>
              <a:t>месяц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Интеграция с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CRM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в «Битрикс24»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Выгодна для городов и стран, которые еще не охватывает «Битрикс24»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Быстрое подключение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Простые настройки</a:t>
            </a:r>
          </a:p>
          <a:p>
            <a:endParaRPr lang="ru-RU" sz="1800" dirty="0" smtClean="0">
              <a:latin typeface="Calibri"/>
              <a:ea typeface="Calibri"/>
              <a:cs typeface="Calibri"/>
            </a:endParaRPr>
          </a:p>
          <a:p>
            <a:endParaRPr lang="en-US" sz="1800" b="1" dirty="0">
              <a:latin typeface="Calibri"/>
              <a:ea typeface="Calibri"/>
              <a:cs typeface="Calibri"/>
            </a:endParaRPr>
          </a:p>
          <a:p>
            <a:r>
              <a:rPr lang="ru-RU" sz="1600" b="1" dirty="0" smtClean="0">
                <a:latin typeface="Calibri"/>
                <a:ea typeface="Calibri"/>
                <a:cs typeface="Calibri"/>
              </a:rPr>
              <a:t>Все возможности Битрикс24.Виртуальной АТС сохраняются.</a:t>
            </a:r>
            <a:endParaRPr lang="ru-RU" sz="1800" b="1" dirty="0" smtClean="0">
              <a:latin typeface="Calibri"/>
              <a:ea typeface="Calibri"/>
              <a:cs typeface="Calibri"/>
            </a:endParaRPr>
          </a:p>
          <a:p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5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подключение АТС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/>
        </p:blipFill>
        <p:spPr>
          <a:xfrm>
            <a:off x="-8514" y="548680"/>
            <a:ext cx="9166625" cy="59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819" y="248244"/>
            <a:ext cx="6093390" cy="843919"/>
          </a:xfrm>
        </p:spPr>
        <p:txBody>
          <a:bodyPr>
            <a:noAutofit/>
          </a:bodyPr>
          <a:lstStyle/>
          <a:p>
            <a:r>
              <a:rPr lang="ru-RU" sz="2900" b="1" dirty="0" smtClean="0">
                <a:solidFill>
                  <a:schemeClr val="tx1"/>
                </a:solidFill>
              </a:rPr>
              <a:t>История звонков и пополнение своего баланса</a:t>
            </a:r>
            <a:endParaRPr lang="ru-RU" sz="29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екст 3"/>
          <p:cNvSpPr>
            <a:spLocks noGrp="1"/>
          </p:cNvSpPr>
          <p:nvPr>
            <p:ph type="body" idx="2"/>
          </p:nvPr>
        </p:nvSpPr>
        <p:spPr>
          <a:xfrm>
            <a:off x="377786" y="1161207"/>
            <a:ext cx="3942253" cy="3811588"/>
          </a:xfrm>
        </p:spPr>
        <p:txBody>
          <a:bodyPr>
            <a:noAutofit/>
          </a:bodyPr>
          <a:lstStyle/>
          <a:p>
            <a:endParaRPr lang="ru-RU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b="1" dirty="0" smtClean="0"/>
              <a:t>Пополните баланс</a:t>
            </a:r>
            <a:endParaRPr lang="ru-RU" sz="2000" b="1" dirty="0"/>
          </a:p>
          <a:p>
            <a:r>
              <a:rPr lang="ru-RU" sz="2000" dirty="0" smtClean="0"/>
              <a:t>Просто укажите сумму и оплатите счет прямо из «Битрикс24». </a:t>
            </a:r>
          </a:p>
          <a:p>
            <a:endParaRPr lang="ru-RU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b="1" dirty="0" smtClean="0"/>
              <a:t>Посмотрите историю звонков</a:t>
            </a:r>
          </a:p>
          <a:p>
            <a:r>
              <a:rPr lang="ru-RU" sz="2000" dirty="0" smtClean="0"/>
              <a:t>Статистика по звонкам за месяц, количество минут, стоимость, время, сумма и статус звонка.</a:t>
            </a:r>
          </a:p>
        </p:txBody>
      </p:sp>
      <p:pic>
        <p:nvPicPr>
          <p:cNvPr id="9" name="Изображение 9" descr="Снимок экрана 2013-11-28 в 16.11.4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r="4701"/>
          <a:stretch/>
        </p:blipFill>
        <p:spPr>
          <a:xfrm>
            <a:off x="5004048" y="1628800"/>
            <a:ext cx="3813874" cy="2008028"/>
          </a:xfrm>
          <a:prstGeom prst="roundRect">
            <a:avLst>
              <a:gd name="adj" fmla="val 2148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400" y="2547369"/>
            <a:ext cx="3776344" cy="2587984"/>
          </a:xfrm>
          <a:prstGeom prst="roundRect">
            <a:avLst>
              <a:gd name="adj" fmla="val 2148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Изображение 12" descr="статистика по звонкам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7"/>
          <a:stretch/>
        </p:blipFill>
        <p:spPr>
          <a:xfrm>
            <a:off x="4932040" y="3739680"/>
            <a:ext cx="4036697" cy="22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36" y="120995"/>
            <a:ext cx="8173468" cy="85953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Интеграция с </a:t>
            </a:r>
            <a:r>
              <a:rPr lang="en-US" sz="2800" b="1" dirty="0" smtClean="0">
                <a:solidFill>
                  <a:schemeClr val="tx1"/>
                </a:solidFill>
              </a:rPr>
              <a:t>CRM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34253" y="1314983"/>
            <a:ext cx="4443964" cy="4724292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/>
              <a:t>Возможность работать во время звонка с делами, контактами, сделками и счетами, связанными с этим номером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/>
              <a:t>Звонок будет зафиксирован в виде дела в </a:t>
            </a:r>
            <a:r>
              <a:rPr lang="ru-RU" sz="1400" dirty="0" smtClean="0"/>
              <a:t>С</a:t>
            </a:r>
            <a:r>
              <a:rPr lang="en-US" sz="1400" dirty="0" smtClean="0"/>
              <a:t>RM</a:t>
            </a:r>
            <a:endParaRPr lang="ru-RU" sz="14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Приоритет вызова: на </a:t>
            </a:r>
            <a:r>
              <a:rPr lang="ru-RU" sz="1400" dirty="0">
                <a:solidFill>
                  <a:schemeClr val="tx1"/>
                </a:solidFill>
              </a:rPr>
              <a:t>контакт, потом на </a:t>
            </a:r>
            <a:r>
              <a:rPr lang="ru-RU" sz="1400" dirty="0" err="1">
                <a:solidFill>
                  <a:schemeClr val="tx1"/>
                </a:solidFill>
              </a:rPr>
              <a:t>лид</a:t>
            </a:r>
            <a:r>
              <a:rPr lang="ru-RU" sz="1400" dirty="0">
                <a:solidFill>
                  <a:schemeClr val="tx1"/>
                </a:solidFill>
              </a:rPr>
              <a:t>, потом на компанию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/>
              <a:t>Запись разговора с клиентом будет приложена к делу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/>
              <a:t>Дело можно сразу прокомментировать (добавить отчет)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/>
              <a:t>Новый номер можно тут же добавить в </a:t>
            </a:r>
            <a:r>
              <a:rPr lang="en-US" sz="1400" dirty="0" smtClean="0"/>
              <a:t>CRM</a:t>
            </a:r>
            <a:r>
              <a:rPr lang="ru-RU" sz="1400" dirty="0" smtClean="0"/>
              <a:t> как контакт или </a:t>
            </a:r>
            <a:r>
              <a:rPr lang="ru-RU" sz="1400" dirty="0" err="1" smtClean="0"/>
              <a:t>лид</a:t>
            </a:r>
            <a:r>
              <a:rPr lang="ru-RU" sz="1400" dirty="0" smtClean="0"/>
              <a:t> </a:t>
            </a:r>
          </a:p>
        </p:txBody>
      </p:sp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/>
          <a:srcRect l="2692" t="2829" r="2329" b="2682"/>
          <a:stretch/>
        </p:blipFill>
        <p:spPr>
          <a:xfrm>
            <a:off x="4799608" y="1633254"/>
            <a:ext cx="4203352" cy="3232389"/>
          </a:xfrm>
          <a:prstGeom prst="roundRect">
            <a:avLst>
              <a:gd name="adj" fmla="val 1608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8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Единая «</a:t>
            </a:r>
            <a:r>
              <a:rPr lang="ru-RU" sz="3000" b="1" dirty="0"/>
              <a:t>Живая лента</a:t>
            </a:r>
            <a:r>
              <a:rPr lang="ru-RU" sz="3000" b="1" dirty="0" smtClean="0"/>
              <a:t>» компании</a:t>
            </a:r>
            <a:r>
              <a:rPr lang="ru-RU" sz="3000" dirty="0"/>
              <a:t> 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96752"/>
            <a:ext cx="8366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ea typeface="Calibri"/>
                <a:cs typeface="Calibri"/>
              </a:rPr>
              <a:t>Мгновенный обмен информацией, быстрое обсуждение, моментальная реакция коллег </a:t>
            </a:r>
            <a:endParaRPr lang="en-US" sz="2000" b="1" dirty="0">
              <a:ea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627" y="2132856"/>
            <a:ext cx="375831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Выбор адресата: всем или некоторым сотрудникам, в группу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Комментарии, индикатор, кто пишет комментарий прямо сейчас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Лайки («Мне нравится»)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Возможность добавить любые файлы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Опросы и голосования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Важные объявления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Благодарности сотрудникам (</a:t>
            </a:r>
            <a:r>
              <a:rPr lang="ru-RU" sz="1600" dirty="0" err="1">
                <a:ea typeface="Calibri"/>
                <a:cs typeface="Calibri"/>
              </a:rPr>
              <a:t>бейджи</a:t>
            </a:r>
            <a:r>
              <a:rPr lang="ru-RU" sz="1600" dirty="0">
                <a:ea typeface="Calibri"/>
                <a:cs typeface="Calibri"/>
              </a:rPr>
              <a:t>)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Возможность «отписаться» от обсуждения</a:t>
            </a:r>
            <a:endParaRPr lang="en-US" sz="1600" dirty="0">
              <a:ea typeface="Calibri"/>
              <a:cs typeface="Calibri"/>
            </a:endParaRP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Режим «Умное слежение»</a:t>
            </a:r>
          </a:p>
        </p:txBody>
      </p:sp>
      <p:pic>
        <p:nvPicPr>
          <p:cNvPr id="1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2221344"/>
            <a:ext cx="456976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86337" y="1412776"/>
            <a:ext cx="475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Каждый компьютер становится телефонным аппаратом. 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Все интегрировано с бизнес-процессами компании.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Для сравнения: стоимость подключения телефонной станции для компании на 12 сотрудников:</a:t>
            </a:r>
          </a:p>
          <a:p>
            <a:pPr marL="450850" indent="-171450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через АТС:  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~63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000 рублей  / за 2 дня</a:t>
            </a:r>
          </a:p>
          <a:p>
            <a:pPr marL="450850" indent="-171450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через 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IP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-АТС:  от 5000 до 30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000 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рублей  </a:t>
            </a:r>
            <a:r>
              <a:rPr lang="ru-RU" sz="1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/  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за 2 дня</a:t>
            </a:r>
          </a:p>
          <a:p>
            <a:pPr marL="450850" indent="-171450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через облачную АТС:  от 2290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рублей / 1-2 минуты</a:t>
            </a:r>
            <a:endParaRPr lang="en-US" sz="1400" dirty="0" smtClean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450850" indent="-171450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через Битрикс24: 1000 рублей / за 1 минуту</a:t>
            </a:r>
            <a:endParaRPr lang="ru-RU" sz="6000" dirty="0" smtClean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54836" y="120995"/>
            <a:ext cx="8173468" cy="859536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Битрикс24.Телефония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41011" y="5517232"/>
            <a:ext cx="461066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latin typeface="Calibri"/>
                <a:ea typeface="Calibri"/>
                <a:cs typeface="Calibri"/>
              </a:rPr>
              <a:t>В «Битрикс24»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быстрое</a:t>
            </a:r>
            <a:r>
              <a:rPr lang="ru-RU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подключение</a:t>
            </a:r>
            <a:r>
              <a:rPr lang="ru-RU" sz="1600" dirty="0">
                <a:latin typeface="Calibri"/>
                <a:ea typeface="Calibri"/>
                <a:cs typeface="Calibri"/>
              </a:rPr>
              <a:t> + встроенная интеграция с </a:t>
            </a:r>
            <a:r>
              <a:rPr lang="en-US" sz="1600" dirty="0">
                <a:latin typeface="Calibri"/>
                <a:ea typeface="Calibri"/>
                <a:cs typeface="Calibri"/>
              </a:rPr>
              <a:t>CRM</a:t>
            </a:r>
            <a:r>
              <a:rPr lang="ru-RU" sz="1600" dirty="0">
                <a:latin typeface="Calibri"/>
                <a:ea typeface="Calibri"/>
                <a:cs typeface="Calibri"/>
              </a:rPr>
              <a:t>. </a:t>
            </a:r>
          </a:p>
        </p:txBody>
      </p:sp>
      <p:pic>
        <p:nvPicPr>
          <p:cNvPr id="9" name="Изображение 8" descr="Depositphotos_1757718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185832" cy="3168352"/>
          </a:xfrm>
          <a:prstGeom prst="rect">
            <a:avLst/>
          </a:prstGeom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0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25113" r="12039" b="93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6336" y="3009900"/>
            <a:ext cx="843513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latin typeface="Calibri"/>
                <a:cs typeface="Calibri"/>
              </a:rPr>
              <a:t>HR: </a:t>
            </a:r>
            <a:r>
              <a:rPr lang="ru-RU" sz="4000" dirty="0" smtClean="0">
                <a:latin typeface="Calibri"/>
                <a:cs typeface="Calibri"/>
              </a:rPr>
              <a:t>Управление персоналом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latin typeface="Calibri"/>
              </a:rPr>
              <a:t>Визуальная структура</a:t>
            </a:r>
            <a:endParaRPr lang="en-US" sz="3000" b="1" dirty="0">
              <a:latin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9890" y="1440541"/>
            <a:ext cx="37560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Иерархия в структуре используется в управлении задачами, для рабочих отчетов, планерок, в правах доступа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Можно </a:t>
            </a:r>
            <a:r>
              <a:rPr lang="ru-RU" sz="2000" dirty="0">
                <a:latin typeface="Calibri"/>
                <a:ea typeface="Calibri"/>
                <a:cs typeface="Calibri"/>
              </a:rPr>
              <a:t>«перетащить» мышкой сотрудника из одного отдела в другой, поменять руководителей отделов, добавить новых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сотрудников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Изображение 7" descr="Снимок экрана 2014-03-14 в 18.59.4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741332" cy="2459995"/>
          </a:xfrm>
          <a:prstGeom prst="roundRect">
            <a:avLst>
              <a:gd name="adj" fmla="val 2148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889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latin typeface="Calibri"/>
              </a:rPr>
              <a:t>Права доступа к информации</a:t>
            </a:r>
            <a:endParaRPr lang="ru-RU" sz="3000" dirty="0"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0444" y="1440542"/>
            <a:ext cx="368549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Сотрудники </a:t>
            </a:r>
            <a:r>
              <a:rPr lang="ru-RU" sz="2000" dirty="0">
                <a:latin typeface="Calibri"/>
                <a:ea typeface="Calibri"/>
                <a:cs typeface="Calibri"/>
              </a:rPr>
              <a:t>видят только ту информацию, которую им разрешено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видеть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Права распределяются на отделы, рабочие группы, отдельных участников проектов или на сотрудников, наделенным определенными полномочиями-ролями </a:t>
            </a:r>
          </a:p>
        </p:txBody>
      </p:sp>
      <p:pic>
        <p:nvPicPr>
          <p:cNvPr id="8" name="Picture 2" descr="http://www.bitrix24.ru/images/content/acces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649199" cy="2392384"/>
          </a:xfrm>
          <a:prstGeom prst="roundRect">
            <a:avLst>
              <a:gd name="adj" fmla="val 2148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044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err="1" smtClean="0">
                <a:latin typeface="Calibri"/>
              </a:rPr>
              <a:t>Экстранет</a:t>
            </a:r>
            <a:endParaRPr lang="ru-RU" sz="3000" dirty="0"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484784"/>
            <a:ext cx="345891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Пригласите своих партнеров, клиентов в ваш «Битрикс24». 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Обсуждайте задачи, работайте над проектами вместе с ними.</a:t>
            </a:r>
          </a:p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Пользователи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экстранета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увидят только ту информацию, к которой вы откроете им доступ. 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bitrix24.ru/images/content/extran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795135" cy="3497269"/>
          </a:xfrm>
          <a:prstGeom prst="roundRect">
            <a:avLst>
              <a:gd name="adj" fmla="val 2148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347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685472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1" t="15969" r="1347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1932554"/>
            <a:ext cx="9144000" cy="287317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3002029"/>
            <a:ext cx="867670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latin typeface="Calibri"/>
                <a:cs typeface="Calibri"/>
              </a:rPr>
              <a:t>Мобильные приложения «Битрикс24»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3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Мобильное приложение «Битрикс24»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34136" y="1409568"/>
            <a:ext cx="4079880" cy="3554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ea typeface="Calibri"/>
                <a:cs typeface="Calibri"/>
              </a:rPr>
              <a:t>Живая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лента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Управление </a:t>
            </a:r>
            <a:r>
              <a:rPr lang="ru-RU" sz="1800" b="0" dirty="0">
                <a:latin typeface="Calibri"/>
                <a:ea typeface="Calibri"/>
                <a:cs typeface="Calibri"/>
              </a:rPr>
              <a:t>задачами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ea typeface="Calibri"/>
                <a:cs typeface="Calibri"/>
              </a:rPr>
              <a:t>Работа с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файлами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latin typeface="Calibri"/>
                <a:ea typeface="Calibri"/>
                <a:cs typeface="Calibri"/>
              </a:rPr>
              <a:t>CRM</a:t>
            </a:r>
            <a:endParaRPr lang="ru-RU" sz="1800" b="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Мгновенные сообщения</a:t>
            </a:r>
            <a:endParaRPr lang="ru-RU" sz="1800" b="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ea typeface="Calibri"/>
                <a:cs typeface="Calibri"/>
              </a:rPr>
              <a:t>Контакты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сотрудников</a:t>
            </a:r>
            <a:endParaRPr lang="en-US" sz="1800" b="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Рабочие группы</a:t>
            </a:r>
            <a:endParaRPr lang="ru-RU" sz="1800" b="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err="1">
                <a:latin typeface="Calibri"/>
                <a:ea typeface="Calibri"/>
                <a:cs typeface="Calibri"/>
              </a:rPr>
              <a:t>Push</a:t>
            </a:r>
            <a:r>
              <a:rPr lang="ru-RU" sz="1800" b="0" dirty="0">
                <a:latin typeface="Calibri"/>
                <a:ea typeface="Calibri"/>
                <a:cs typeface="Calibri"/>
              </a:rPr>
              <a:t>-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уведомления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dirty="0" err="1" smtClean="0">
                <a:latin typeface="Calibri"/>
                <a:ea typeface="Calibri"/>
                <a:cs typeface="Calibri"/>
              </a:rPr>
              <a:t>Многопортальность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  </a:t>
            </a:r>
          </a:p>
          <a:p>
            <a:pPr>
              <a:spcBef>
                <a:spcPts val="600"/>
              </a:spcBef>
            </a:pPr>
            <a:endParaRPr lang="ru-RU" sz="1800" b="0" dirty="0">
              <a:solidFill>
                <a:srgbClr val="F5383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001" y="5744759"/>
            <a:ext cx="4440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latin typeface="Calibri"/>
                <a:ea typeface="Calibri"/>
                <a:cs typeface="Calibri"/>
              </a:rPr>
              <a:t>Бесплатно для каждого сотрудника</a:t>
            </a:r>
            <a:endParaRPr lang="ru-RU" sz="18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24" name="Изображение 2"/>
          <p:cNvPicPr>
            <a:picLocks noChangeAspect="1"/>
          </p:cNvPicPr>
          <p:nvPr/>
        </p:nvPicPr>
        <p:blipFill rotWithShape="1">
          <a:blip r:embed="rId4"/>
          <a:srcRect l="12897" t="12388" r="10003" b="49906"/>
          <a:stretch/>
        </p:blipFill>
        <p:spPr>
          <a:xfrm>
            <a:off x="683568" y="5157192"/>
            <a:ext cx="1180095" cy="476816"/>
          </a:xfrm>
          <a:prstGeom prst="rect">
            <a:avLst/>
          </a:prstGeom>
        </p:spPr>
      </p:pic>
      <p:pic>
        <p:nvPicPr>
          <p:cNvPr id="25" name="Изображение 3"/>
          <p:cNvPicPr>
            <a:picLocks noChangeAspect="1"/>
          </p:cNvPicPr>
          <p:nvPr/>
        </p:nvPicPr>
        <p:blipFill rotWithShape="1">
          <a:blip r:embed="rId5"/>
          <a:srcRect l="15451" t="31373" r="16097" b="32173"/>
          <a:stretch/>
        </p:blipFill>
        <p:spPr>
          <a:xfrm>
            <a:off x="2267744" y="5157192"/>
            <a:ext cx="1098710" cy="377490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755576" y="1484784"/>
            <a:ext cx="2589162" cy="3185327"/>
            <a:chOff x="847134" y="1138668"/>
            <a:chExt cx="2589162" cy="3185327"/>
          </a:xfrm>
        </p:grpSpPr>
        <p:pic>
          <p:nvPicPr>
            <p:cNvPr id="27" name="Изображение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7134" y="1138668"/>
              <a:ext cx="1669676" cy="2136691"/>
            </a:xfrm>
            <a:prstGeom prst="rect">
              <a:avLst/>
            </a:prstGeom>
          </p:spPr>
        </p:pic>
        <p:grpSp>
          <p:nvGrpSpPr>
            <p:cNvPr id="28" name="Группа 27"/>
            <p:cNvGrpSpPr/>
            <p:nvPr/>
          </p:nvGrpSpPr>
          <p:grpSpPr>
            <a:xfrm>
              <a:off x="2467782" y="2261387"/>
              <a:ext cx="968514" cy="1890703"/>
              <a:chOff x="2738738" y="2516533"/>
              <a:chExt cx="1164446" cy="2273196"/>
            </a:xfrm>
          </p:grpSpPr>
          <p:pic>
            <p:nvPicPr>
              <p:cNvPr id="35" name="Изображение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38738" y="2516533"/>
                <a:ext cx="1164446" cy="2273196"/>
              </a:xfrm>
              <a:prstGeom prst="rect">
                <a:avLst/>
              </a:prstGeom>
            </p:spPr>
          </p:pic>
          <p:pic>
            <p:nvPicPr>
              <p:cNvPr id="36" name="Изображение 35" descr="фото 2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4438" y="2912185"/>
                <a:ext cx="980769" cy="1493487"/>
              </a:xfrm>
              <a:prstGeom prst="rect">
                <a:avLst/>
              </a:prstGeom>
            </p:spPr>
          </p:pic>
        </p:grpSp>
        <p:pic>
          <p:nvPicPr>
            <p:cNvPr id="29" name="Изображение 28" descr="menu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935" y="1363507"/>
              <a:ext cx="1265830" cy="1687773"/>
            </a:xfrm>
            <a:prstGeom prst="rect">
              <a:avLst/>
            </a:prstGeom>
          </p:spPr>
        </p:pic>
        <p:grpSp>
          <p:nvGrpSpPr>
            <p:cNvPr id="30" name="Группа 29"/>
            <p:cNvGrpSpPr/>
            <p:nvPr/>
          </p:nvGrpSpPr>
          <p:grpSpPr>
            <a:xfrm>
              <a:off x="1335172" y="2355964"/>
              <a:ext cx="998271" cy="1968031"/>
              <a:chOff x="392186" y="1064149"/>
              <a:chExt cx="1596758" cy="3147911"/>
            </a:xfrm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392186" y="1064149"/>
                <a:ext cx="1596758" cy="3147911"/>
                <a:chOff x="956307" y="57150"/>
                <a:chExt cx="2609008" cy="5143500"/>
              </a:xfrm>
            </p:grpSpPr>
            <p:pic>
              <p:nvPicPr>
                <p:cNvPr id="33" name="Изображение 12" descr="Screenshot_2012-11-27-21-12-04.png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47"/>
                <a:stretch/>
              </p:blipFill>
              <p:spPr>
                <a:xfrm>
                  <a:off x="1121376" y="571158"/>
                  <a:ext cx="2282621" cy="4043933"/>
                </a:xfrm>
                <a:prstGeom prst="rect">
                  <a:avLst/>
                </a:prstGeom>
              </p:spPr>
            </p:pic>
            <p:pic>
              <p:nvPicPr>
                <p:cNvPr id="34" name="Изображение 11" descr="df9a60c34480833348edd9f5a957a41a.jpg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334" r="30236"/>
                <a:stretch/>
              </p:blipFill>
              <p:spPr>
                <a:xfrm>
                  <a:off x="956307" y="57150"/>
                  <a:ext cx="2609008" cy="5143500"/>
                </a:xfrm>
                <a:prstGeom prst="roundRect">
                  <a:avLst>
                    <a:gd name="adj" fmla="val 21930"/>
                  </a:avLst>
                </a:prstGeom>
              </p:spPr>
            </p:pic>
          </p:grpSp>
          <p:pic>
            <p:nvPicPr>
              <p:cNvPr id="32" name="Изображение 31"/>
              <p:cNvPicPr>
                <a:picLocks noChangeAspect="1"/>
              </p:cNvPicPr>
              <p:nvPr/>
            </p:nvPicPr>
            <p:blipFill rotWithShape="1">
              <a:blip r:embed="rId12"/>
              <a:srcRect l="681" t="870" r="2480" b="5711"/>
              <a:stretch/>
            </p:blipFill>
            <p:spPr>
              <a:xfrm>
                <a:off x="488045" y="1366493"/>
                <a:ext cx="1413413" cy="2468397"/>
              </a:xfrm>
              <a:prstGeom prst="rect">
                <a:avLst/>
              </a:prstGeom>
            </p:spPr>
          </p:pic>
        </p:grpSp>
      </p:grpSp>
      <p:pic>
        <p:nvPicPr>
          <p:cNvPr id="3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2813" y="214173"/>
            <a:ext cx="5335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/>
                <a:ea typeface="Calibri"/>
                <a:cs typeface="Calibri"/>
              </a:rPr>
              <a:t>Оцените Битрикс24 в </a:t>
            </a:r>
            <a:r>
              <a:rPr lang="en-US" sz="2400" b="1" dirty="0" err="1">
                <a:latin typeface="Calibri"/>
                <a:ea typeface="Calibri"/>
                <a:cs typeface="Calibri"/>
              </a:rPr>
              <a:t>AppStore</a:t>
            </a:r>
            <a:r>
              <a:rPr lang="en-US" sz="2400" b="1" dirty="0">
                <a:latin typeface="Calibri"/>
                <a:ea typeface="Calibri"/>
                <a:cs typeface="Calibri"/>
              </a:rPr>
              <a:t> </a:t>
            </a:r>
            <a:r>
              <a:rPr lang="ru-RU" sz="2400" b="1" dirty="0">
                <a:latin typeface="Calibri"/>
                <a:ea typeface="Calibri"/>
                <a:cs typeface="Calibri"/>
              </a:rPr>
              <a:t>и </a:t>
            </a:r>
            <a:r>
              <a:rPr lang="en-US" sz="2400" b="1" dirty="0" err="1">
                <a:latin typeface="Calibri"/>
                <a:ea typeface="Calibri"/>
                <a:cs typeface="Calibri"/>
              </a:rPr>
              <a:t>GooglePlay</a:t>
            </a:r>
            <a:r>
              <a:rPr lang="ru-RU" sz="2400" b="1" dirty="0">
                <a:latin typeface="Calibri"/>
                <a:ea typeface="Calibri"/>
                <a:cs typeface="Calibri"/>
              </a:rPr>
              <a:t> </a:t>
            </a:r>
            <a:r>
              <a:rPr lang="ru-RU" sz="2400" b="1" dirty="0">
                <a:latin typeface="Calibri"/>
                <a:ea typeface="Calibri"/>
                <a:cs typeface="Calibri"/>
                <a:sym typeface="Wingdings"/>
              </a:rPr>
              <a:t></a:t>
            </a:r>
            <a:endParaRPr lang="ru-RU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Группа 23"/>
          <p:cNvGrpSpPr/>
          <p:nvPr/>
        </p:nvGrpSpPr>
        <p:grpSpPr>
          <a:xfrm>
            <a:off x="1979712" y="1700808"/>
            <a:ext cx="2088232" cy="4106671"/>
            <a:chOff x="2607416" y="1106519"/>
            <a:chExt cx="1837702" cy="3746631"/>
          </a:xfrm>
        </p:grpSpPr>
        <p:pic>
          <p:nvPicPr>
            <p:cNvPr id="25" name="Изображение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9540" y="1106519"/>
              <a:ext cx="1192565" cy="2328093"/>
            </a:xfrm>
            <a:prstGeom prst="rect">
              <a:avLst/>
            </a:prstGeom>
          </p:spPr>
        </p:pic>
        <p:pic>
          <p:nvPicPr>
            <p:cNvPr id="26" name="Изображение 2"/>
            <p:cNvPicPr>
              <a:picLocks noChangeAspect="1"/>
            </p:cNvPicPr>
            <p:nvPr/>
          </p:nvPicPr>
          <p:blipFill rotWithShape="1">
            <a:blip r:embed="rId5"/>
            <a:srcRect l="12897" t="12388" r="10003" b="49906"/>
            <a:stretch/>
          </p:blipFill>
          <p:spPr>
            <a:xfrm>
              <a:off x="2626662" y="4118405"/>
              <a:ext cx="1818456" cy="734745"/>
            </a:xfrm>
            <a:prstGeom prst="rect">
              <a:avLst/>
            </a:prstGeom>
          </p:spPr>
        </p:pic>
        <p:pic>
          <p:nvPicPr>
            <p:cNvPr id="27" name="Изображение 26" descr="Снимок экрана 2014-03-11 в 16.16.0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387" y="3747267"/>
              <a:ext cx="1363506" cy="350216"/>
            </a:xfrm>
            <a:prstGeom prst="rect">
              <a:avLst/>
            </a:prstGeom>
          </p:spPr>
        </p:pic>
        <p:pic>
          <p:nvPicPr>
            <p:cNvPr id="28" name="Изображение 27"/>
            <p:cNvPicPr>
              <a:picLocks noChangeAspect="1"/>
            </p:cNvPicPr>
            <p:nvPr/>
          </p:nvPicPr>
          <p:blipFill rotWithShape="1">
            <a:blip r:embed="rId7"/>
            <a:srcRect l="24248" t="4932" r="23739" b="4339"/>
            <a:stretch/>
          </p:blipFill>
          <p:spPr>
            <a:xfrm>
              <a:off x="2607416" y="3703994"/>
              <a:ext cx="357629" cy="365589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4788024" y="1484784"/>
            <a:ext cx="2015069" cy="4322075"/>
            <a:chOff x="5513097" y="827386"/>
            <a:chExt cx="1779973" cy="3914654"/>
          </a:xfrm>
        </p:grpSpPr>
        <p:pic>
          <p:nvPicPr>
            <p:cNvPr id="30" name="Изображение 3"/>
            <p:cNvPicPr>
              <a:picLocks noChangeAspect="1"/>
            </p:cNvPicPr>
            <p:nvPr/>
          </p:nvPicPr>
          <p:blipFill rotWithShape="1">
            <a:blip r:embed="rId8"/>
            <a:srcRect l="15451" t="31373" r="16097" b="32173"/>
            <a:stretch/>
          </p:blipFill>
          <p:spPr>
            <a:xfrm>
              <a:off x="5544164" y="4141158"/>
              <a:ext cx="1748906" cy="600882"/>
            </a:xfrm>
            <a:prstGeom prst="rect">
              <a:avLst/>
            </a:prstGeom>
          </p:spPr>
        </p:pic>
        <p:pic>
          <p:nvPicPr>
            <p:cNvPr id="31" name="Изображение 30" descr="Снимок экрана 2014-03-11 в 16.16.17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49" y="3753214"/>
              <a:ext cx="1208999" cy="297127"/>
            </a:xfrm>
            <a:prstGeom prst="rect">
              <a:avLst/>
            </a:prstGeom>
          </p:spPr>
        </p:pic>
        <p:pic>
          <p:nvPicPr>
            <p:cNvPr id="32" name="Изображение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44221" y="3723236"/>
              <a:ext cx="334495" cy="334495"/>
            </a:xfrm>
            <a:prstGeom prst="rect">
              <a:avLst/>
            </a:prstGeom>
          </p:spPr>
        </p:pic>
        <p:grpSp>
          <p:nvGrpSpPr>
            <p:cNvPr id="33" name="Группа 32"/>
            <p:cNvGrpSpPr/>
            <p:nvPr/>
          </p:nvGrpSpPr>
          <p:grpSpPr>
            <a:xfrm>
              <a:off x="5513097" y="827386"/>
              <a:ext cx="1616407" cy="2818883"/>
              <a:chOff x="2299530" y="865869"/>
              <a:chExt cx="2010886" cy="3627028"/>
            </a:xfrm>
          </p:grpSpPr>
          <p:pic>
            <p:nvPicPr>
              <p:cNvPr id="34" name="Изображение 33"/>
              <p:cNvPicPr>
                <a:picLocks noChangeAspect="1"/>
              </p:cNvPicPr>
              <p:nvPr/>
            </p:nvPicPr>
            <p:blipFill rotWithShape="1">
              <a:blip r:embed="rId11"/>
              <a:srcRect l="18844" t="16834" r="53544" b="12648"/>
              <a:stretch/>
            </p:blipFill>
            <p:spPr>
              <a:xfrm>
                <a:off x="2299530" y="865869"/>
                <a:ext cx="2010886" cy="3627028"/>
              </a:xfrm>
              <a:prstGeom prst="rect">
                <a:avLst/>
              </a:prstGeom>
            </p:spPr>
          </p:pic>
          <p:pic>
            <p:nvPicPr>
              <p:cNvPr id="35" name="Изображение 3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63095" y="1375769"/>
                <a:ext cx="1626023" cy="2838125"/>
              </a:xfrm>
              <a:prstGeom prst="rect">
                <a:avLst/>
              </a:prstGeom>
            </p:spPr>
          </p:pic>
        </p:grpSp>
      </p:grpSp>
      <p:pic>
        <p:nvPicPr>
          <p:cNvPr id="3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hotogenica_VMP247909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2" b="282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6336" y="3009900"/>
            <a:ext cx="843513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Учет рабочего времени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3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latin typeface="Calibri"/>
              </a:rPr>
              <a:t>Учет рабочего времени</a:t>
            </a:r>
            <a:endParaRPr lang="ru-RU" sz="3000" dirty="0"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485940"/>
            <a:ext cx="345638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учет начала </a:t>
            </a:r>
            <a:r>
              <a:rPr lang="ru-RU" sz="1800" dirty="0">
                <a:latin typeface="Calibri"/>
                <a:ea typeface="Calibri"/>
                <a:cs typeface="Calibri"/>
              </a:rPr>
              <a:t>и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конца </a:t>
            </a:r>
            <a:r>
              <a:rPr lang="ru-RU" sz="1800" dirty="0">
                <a:latin typeface="Calibri"/>
                <a:ea typeface="Calibri"/>
                <a:cs typeface="Calibri"/>
              </a:rPr>
              <a:t>рабочего дня,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перерывов, отсутствия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планирование встреч </a:t>
            </a:r>
            <a:r>
              <a:rPr lang="ru-RU" sz="1800" dirty="0">
                <a:latin typeface="Calibri"/>
                <a:ea typeface="Calibri"/>
                <a:cs typeface="Calibri"/>
              </a:rPr>
              <a:t>в календарях и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задач </a:t>
            </a:r>
            <a:r>
              <a:rPr lang="ru-RU" sz="1800" dirty="0">
                <a:latin typeface="Calibri"/>
                <a:ea typeface="Calibri"/>
                <a:cs typeface="Calibri"/>
              </a:rPr>
              <a:t>на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день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формирование отчета </a:t>
            </a:r>
            <a:r>
              <a:rPr lang="ru-RU" sz="1800" dirty="0">
                <a:latin typeface="Calibri"/>
                <a:ea typeface="Calibri"/>
                <a:cs typeface="Calibri"/>
              </a:rPr>
              <a:t>по рабочему времени каждого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сотрудника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подсчет затрат </a:t>
            </a:r>
            <a:r>
              <a:rPr lang="ru-RU" sz="1800" dirty="0">
                <a:latin typeface="Calibri"/>
                <a:ea typeface="Calibri"/>
                <a:cs typeface="Calibri"/>
              </a:rPr>
              <a:t>времени на выполнение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задач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r>
              <a:rPr lang="ru-RU" sz="1800" dirty="0">
                <a:latin typeface="Calibri"/>
                <a:ea typeface="Calibri"/>
                <a:cs typeface="Calibri"/>
              </a:rPr>
              <a:t> 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2" descr="http://www.bitrix24.ru/images/content/newda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4957318" cy="337362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240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Depositphotos_8766660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3018" r="14015" b="12036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42362" y="2876966"/>
            <a:ext cx="8550118" cy="84006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Управление задачами и проектами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latin typeface="Calibri"/>
              </a:rPr>
              <a:t>Рабочие отчеты</a:t>
            </a:r>
            <a:endParaRPr lang="ru-RU" sz="3000" dirty="0"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809" y="1540157"/>
            <a:ext cx="34688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Настройте отчеты так</a:t>
            </a:r>
            <a:r>
              <a:rPr lang="ru-RU" sz="1800" dirty="0">
                <a:latin typeface="Calibri"/>
                <a:ea typeface="Calibri"/>
                <a:cs typeface="Calibri"/>
              </a:rPr>
              <a:t>, как вам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удобнее: ежедневно</a:t>
            </a:r>
            <a:r>
              <a:rPr lang="ru-RU" sz="1800" dirty="0">
                <a:latin typeface="Calibri"/>
                <a:ea typeface="Calibri"/>
                <a:cs typeface="Calibri"/>
              </a:rPr>
              <a:t>, еженедельно,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ежемесячно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 </a:t>
            </a:r>
            <a:r>
              <a:rPr lang="ru-RU" sz="1800" dirty="0">
                <a:latin typeface="Calibri"/>
                <a:ea typeface="Calibri"/>
                <a:cs typeface="Calibri"/>
              </a:rPr>
              <a:t>отчет автоматически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включаются </a:t>
            </a:r>
            <a:r>
              <a:rPr lang="ru-RU" sz="1800" dirty="0">
                <a:latin typeface="Calibri"/>
                <a:ea typeface="Calibri"/>
                <a:cs typeface="Calibri"/>
              </a:rPr>
              <a:t>все отчеты за день и выполненные задачи за этот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период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Руководитель </a:t>
            </a:r>
            <a:r>
              <a:rPr lang="ru-RU" sz="1800" dirty="0">
                <a:latin typeface="Calibri"/>
                <a:ea typeface="Calibri"/>
                <a:cs typeface="Calibri"/>
              </a:rPr>
              <a:t>оценивает отчет сотрудника, комментирует</a:t>
            </a:r>
          </a:p>
        </p:txBody>
      </p:sp>
      <p:pic>
        <p:nvPicPr>
          <p:cNvPr id="1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5027295" cy="3325749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7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6913030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6586" r="16433" b="34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395" y="2289771"/>
            <a:ext cx="9167140" cy="227846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6336" y="3009900"/>
            <a:ext cx="843513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Пульс компании: вовлечение в «Битрикс24»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1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1"/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3-12-01 в 17.08.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-2" r="11359" b="2"/>
          <a:stretch/>
        </p:blipFill>
        <p:spPr>
          <a:xfrm>
            <a:off x="0" y="620688"/>
            <a:ext cx="9144001" cy="51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Пульс компании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89713" y="1437491"/>
            <a:ext cx="43360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Помогает вовлекать сотрудников в 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«Битрикс24»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Учит </a:t>
            </a:r>
            <a:r>
              <a:rPr lang="ru-RU" sz="1800" dirty="0">
                <a:latin typeface="Calibri"/>
                <a:ea typeface="Calibri"/>
                <a:cs typeface="Calibri"/>
              </a:rPr>
              <a:t>работать с основными инструментами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Визуально показывает уровень вовлеченности и активности сотрудников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Дает возможность сравнить свою активность с другими сотрудниками и всей компанией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Изображение 10" descr="Снимок экрана 2013-11-28 в 14.30.4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r="1091" b="2516"/>
          <a:stretch/>
        </p:blipFill>
        <p:spPr>
          <a:xfrm>
            <a:off x="296007" y="1551641"/>
            <a:ext cx="4004167" cy="2171078"/>
          </a:xfrm>
          <a:prstGeom prst="rect">
            <a:avLst/>
          </a:prstGeom>
        </p:spPr>
      </p:pic>
      <p:pic>
        <p:nvPicPr>
          <p:cNvPr id="12" name="Изображение 11" descr="Снимок экрана 2013-12-01 в 17.11.3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9" y="3829107"/>
            <a:ext cx="4029519" cy="1559943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Depositphotos_6880305_orig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15864" r="20425" b="2500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22605"/>
            <a:ext cx="4407422" cy="5964563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9817" y="823496"/>
            <a:ext cx="4647167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Вовлечение в «Битрикс24»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9472" y="1933509"/>
            <a:ext cx="3968546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Постепенное вовлечение сотрудников в «Битрикс24»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err="1" smtClean="0">
                <a:latin typeface="Calibri"/>
                <a:ea typeface="Calibri"/>
                <a:cs typeface="Calibri"/>
              </a:rPr>
              <a:t>Видеоуроки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по основным инструментам: Социальная сеть, Лайки, Задачи и проекты, Чат и видео, Диск, Мобильная версия,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CRM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Готовые сообщения от администратора «Битрикс24» с рассказом, как пользоваться инструментами и зачем они нужны </a:t>
            </a:r>
          </a:p>
          <a:p>
            <a:r>
              <a:rPr lang="ru-RU" sz="1200" dirty="0" smtClean="0">
                <a:latin typeface="Calibri"/>
                <a:ea typeface="Calibri"/>
                <a:cs typeface="Calibri"/>
              </a:rPr>
              <a:t> </a:t>
            </a:r>
            <a:endParaRPr lang="ru-RU" sz="1200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5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13654271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25000" r="3437" b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" y="2179121"/>
            <a:ext cx="9144001" cy="225383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48249" y="2867067"/>
            <a:ext cx="1949258" cy="760667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 smtClean="0">
                <a:solidFill>
                  <a:srgbClr val="245C96"/>
                </a:solidFill>
                <a:latin typeface="Calibri"/>
                <a:cs typeface="Calibri"/>
              </a:rPr>
              <a:t>Network</a:t>
            </a:r>
            <a:endParaRPr lang="en-US" sz="3200" b="1" spc="-150" dirty="0">
              <a:solidFill>
                <a:srgbClr val="245C96"/>
              </a:solidFill>
              <a:latin typeface="Calibri"/>
              <a:cs typeface="Calibri"/>
            </a:endParaRPr>
          </a:p>
        </p:txBody>
      </p:sp>
      <p:pic>
        <p:nvPicPr>
          <p:cNvPr id="12" name="Изображение 11" descr="b24_объединяет компанию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2343778" cy="807324"/>
          </a:xfrm>
          <a:prstGeom prst="rect">
            <a:avLst/>
          </a:prstGeom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8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8"/>
            <a:ext cx="5707149" cy="88170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Битрикс24.</a:t>
            </a:r>
            <a:r>
              <a:rPr lang="en-US" sz="2800" b="1" dirty="0" smtClean="0">
                <a:latin typeface="Calibri"/>
                <a:cs typeface="Calibri"/>
              </a:rPr>
              <a:t>Network</a:t>
            </a:r>
            <a:r>
              <a:rPr lang="ru-RU" sz="2800" b="1" dirty="0" smtClean="0">
                <a:latin typeface="Calibri"/>
                <a:cs typeface="Calibri"/>
              </a:rPr>
              <a:t> объединяет компании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707" y="1607003"/>
            <a:ext cx="3952253" cy="3262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Общайтесь с клиентами, партнерами, коллегами по бизнесу - даже с теми, у которых еще нет «Битрикс24»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Не нужно ничего устанавливать и настраивать – все есть на </a:t>
            </a:r>
            <a:r>
              <a:rPr lang="en-US" sz="1600" u="sng" dirty="0" smtClean="0">
                <a:latin typeface="Calibri"/>
                <a:ea typeface="Calibri"/>
                <a:cs typeface="Calibri"/>
              </a:rPr>
              <a:t>bitrix24.net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!</a:t>
            </a:r>
            <a:endParaRPr lang="ru-RU" sz="16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Добавьте </a:t>
            </a:r>
            <a:r>
              <a:rPr lang="ru-RU" sz="1600" dirty="0">
                <a:latin typeface="Calibri"/>
                <a:ea typeface="Calibri"/>
                <a:cs typeface="Calibri"/>
              </a:rPr>
              <a:t>клиентов, друзей, партнеров в один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клик: из 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соцсетей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, по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e-mail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или найдите нужный контакт в глобальной сети Битрикс24.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Network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Делайте бесплатные </a:t>
            </a:r>
            <a:r>
              <a:rPr lang="ru-RU" sz="1600" dirty="0">
                <a:latin typeface="Calibri"/>
                <a:ea typeface="Calibri"/>
                <a:cs typeface="Calibri"/>
              </a:rPr>
              <a:t>видео/аудио звонки,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общайтесь в чате. Бесплатно!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10" name="Изображение 9" descr="Снимок экрана 2014-05-23 в 18.01.2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00808"/>
            <a:ext cx="4546765" cy="2592288"/>
          </a:xfrm>
          <a:prstGeom prst="rect">
            <a:avLst/>
          </a:prstGeom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8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646"/>
            <a:ext cx="9144000" cy="5179219"/>
          </a:xfrm>
          <a:prstGeom prst="rect">
            <a:avLst/>
          </a:prstGeom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59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0728"/>
            <a:ext cx="8922533" cy="5445883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7893" y="130023"/>
            <a:ext cx="6441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/>
                <a:ea typeface="Calibri"/>
                <a:cs typeface="Calibri"/>
              </a:rPr>
              <a:t>Список контактов</a:t>
            </a:r>
            <a:endParaRPr lang="ru-RU" sz="24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8730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07893" y="130023"/>
            <a:ext cx="6441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/>
                <a:ea typeface="Calibri"/>
                <a:cs typeface="Calibri"/>
              </a:rPr>
              <a:t>Коммуникации между «Битрикс24» и внешними </a:t>
            </a:r>
            <a:r>
              <a:rPr lang="ru-RU" sz="2400" b="1" dirty="0">
                <a:latin typeface="Calibri"/>
                <a:ea typeface="Calibri"/>
                <a:cs typeface="Calibri"/>
              </a:rPr>
              <a:t>пользователями </a:t>
            </a:r>
            <a:endParaRPr lang="ru-RU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560840" cy="4916832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latin typeface="Calibri"/>
                <a:cs typeface="Calibri"/>
              </a:rPr>
              <a:t>Задачи и проекты в «Битрикс24»</a:t>
            </a:r>
            <a:endParaRPr lang="en-US" sz="29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7754" y="1571326"/>
            <a:ext cx="38883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Совместная работа над задачами и проектами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Диаграмма 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Ганта</a:t>
            </a:r>
            <a:endParaRPr lang="en-US" sz="16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Делегирование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Счетчики просроченных задач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Распределение ролей: ответственный, руководитель, соисполнитель, наблюдатель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Чек-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лист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Напоминания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Шаблоны для быстрого создания задач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Отчеты об эффективности и многое другое</a:t>
            </a:r>
          </a:p>
          <a:p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bitrix24.ru/images/content/gant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608512" cy="314543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Depositphotos_30106485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t="-1" r="16271" b="51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395" y="2238459"/>
            <a:ext cx="9167140" cy="2278460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76147" y="2869804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Приложения для «Битрикс24»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2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0849" y="117888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 smtClean="0">
                <a:latin typeface="Calibri"/>
                <a:cs typeface="Calibri"/>
              </a:rPr>
              <a:t>Приложения для «Битрикс24»</a:t>
            </a:r>
            <a:endParaRPr lang="en-US" sz="31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0828" y="2378354"/>
            <a:ext cx="35731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Бесплатные и платные веб-приложения </a:t>
            </a:r>
            <a:r>
              <a:rPr lang="ru-RU" sz="1400" dirty="0">
                <a:latin typeface="Calibri"/>
                <a:ea typeface="Calibri"/>
                <a:cs typeface="Calibri"/>
              </a:rPr>
              <a:t>для расширения функционала «Битрикс24»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 </a:t>
            </a:r>
          </a:p>
          <a:p>
            <a:pPr marL="171450" indent="-171450">
              <a:buFont typeface="Arial"/>
              <a:buChar char="•"/>
            </a:pP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Каталоги для облачного сервиса и коробочной версии</a:t>
            </a:r>
          </a:p>
          <a:p>
            <a:pPr marL="171450" indent="-171450">
              <a:buFont typeface="Arial"/>
              <a:buChar char="•"/>
            </a:pP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Веб-приложения разработаны партнерами «1С-Битрикс»</a:t>
            </a:r>
          </a:p>
          <a:p>
            <a:pPr marL="171450" indent="-171450">
              <a:buFont typeface="Arial"/>
              <a:buChar char="•"/>
            </a:pP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ru-RU" sz="1400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Изображение 7" descr="Снимок экрана 2014-03-10 в 5.03.5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3"/>
          <a:stretch/>
        </p:blipFill>
        <p:spPr>
          <a:xfrm>
            <a:off x="323528" y="1844824"/>
            <a:ext cx="5056439" cy="2913793"/>
          </a:xfrm>
          <a:prstGeom prst="rect">
            <a:avLst/>
          </a:prstGeom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108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 smtClean="0">
                <a:latin typeface="Calibri"/>
                <a:cs typeface="Calibri"/>
              </a:rPr>
              <a:t>Каталог приложений</a:t>
            </a:r>
            <a:endParaRPr lang="en-US" sz="3100" b="1" dirty="0">
              <a:latin typeface="Calibri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0557" y="5640543"/>
            <a:ext cx="1967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latin typeface="Calibri"/>
                <a:ea typeface="Calibri"/>
                <a:cs typeface="Calibri"/>
              </a:rPr>
              <a:t>bitrix24.ru/apps/</a:t>
            </a:r>
            <a:endParaRPr lang="ru-RU" sz="2000" u="sng" dirty="0">
              <a:latin typeface="Calibri"/>
              <a:ea typeface="Calibri"/>
              <a:cs typeface="Calibri"/>
            </a:endParaRPr>
          </a:p>
        </p:txBody>
      </p:sp>
      <p:pic>
        <p:nvPicPr>
          <p:cNvPr id="12" name="Изображение 11" descr="Снимок экрана 2014-03-11 в 16.51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6" y="1789486"/>
            <a:ext cx="4378254" cy="265533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530490" y="1760624"/>
            <a:ext cx="4403465" cy="2655330"/>
            <a:chOff x="4530490" y="1125629"/>
            <a:chExt cx="4403465" cy="2655330"/>
          </a:xfrm>
        </p:grpSpPr>
        <p:pic>
          <p:nvPicPr>
            <p:cNvPr id="16" name="Изображение 15" descr="Снимок экрана 2014-03-11 в 16.51.5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490" y="1125629"/>
              <a:ext cx="4403465" cy="2655330"/>
            </a:xfrm>
            <a:prstGeom prst="rect">
              <a:avLst/>
            </a:prstGeom>
          </p:spPr>
        </p:pic>
        <p:pic>
          <p:nvPicPr>
            <p:cNvPr id="17" name="Изображение 16" descr="Снимок экрана 2014-03-11 в 16.52.1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676" y="3072581"/>
              <a:ext cx="1290383" cy="626075"/>
            </a:xfrm>
            <a:prstGeom prst="rect">
              <a:avLst/>
            </a:prstGeom>
          </p:spPr>
        </p:pic>
        <p:pic>
          <p:nvPicPr>
            <p:cNvPr id="18" name="Изображение 17" descr="Снимок экрана 2014-03-11 в 16.52.1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988" y="1723477"/>
              <a:ext cx="1352514" cy="588741"/>
            </a:xfrm>
            <a:prstGeom prst="rect">
              <a:avLst/>
            </a:prstGeom>
          </p:spPr>
        </p:pic>
        <p:pic>
          <p:nvPicPr>
            <p:cNvPr id="19" name="Изображение 18" descr="Снимок экрана 2014-03-11 в 16.52.37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1"/>
            <a:stretch/>
          </p:blipFill>
          <p:spPr>
            <a:xfrm>
              <a:off x="5996818" y="1125629"/>
              <a:ext cx="1291718" cy="632376"/>
            </a:xfrm>
            <a:prstGeom prst="rect">
              <a:avLst/>
            </a:prstGeom>
          </p:spPr>
        </p:pic>
      </p:grpSp>
      <p:pic>
        <p:nvPicPr>
          <p:cNvPr id="20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Управление функционалом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195" y="4568220"/>
            <a:ext cx="4603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</a:rPr>
              <a:t>В н</a:t>
            </a:r>
            <a:r>
              <a:rPr lang="ru-RU" dirty="0" smtClean="0">
                <a:latin typeface="Calibri"/>
                <a:ea typeface="Calibri"/>
                <a:cs typeface="Calibri"/>
              </a:rPr>
              <a:t>астройках можно включить </a:t>
            </a:r>
            <a:r>
              <a:rPr lang="ru-RU" dirty="0">
                <a:latin typeface="Calibri"/>
                <a:ea typeface="Calibri"/>
                <a:cs typeface="Calibri"/>
              </a:rPr>
              <a:t>или выключить </a:t>
            </a:r>
            <a:r>
              <a:rPr lang="ru-RU" dirty="0" smtClean="0">
                <a:latin typeface="Calibri"/>
                <a:ea typeface="Calibri"/>
                <a:cs typeface="Calibri"/>
              </a:rPr>
              <a:t>некоторые сервисы «Битрикс24».</a:t>
            </a:r>
            <a:endParaRPr lang="ru-RU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993" y="1616296"/>
            <a:ext cx="3114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/>
                <a:cs typeface="Calibri"/>
              </a:rPr>
              <a:t>Настройки </a:t>
            </a:r>
            <a:r>
              <a:rPr lang="en-US" sz="1600" dirty="0" smtClean="0">
                <a:latin typeface="Calibri"/>
                <a:cs typeface="Calibri"/>
              </a:rPr>
              <a:t>&gt; </a:t>
            </a:r>
            <a:r>
              <a:rPr lang="ru-RU" sz="1600" dirty="0" smtClean="0">
                <a:latin typeface="Calibri"/>
                <a:cs typeface="Calibri"/>
              </a:rPr>
              <a:t>Настройки портала</a:t>
            </a:r>
            <a:endParaRPr lang="ru-RU" sz="1600" dirty="0">
              <a:latin typeface="Calibri"/>
              <a:cs typeface="Calibri"/>
            </a:endParaRPr>
          </a:p>
        </p:txBody>
      </p:sp>
      <p:pic>
        <p:nvPicPr>
          <p:cNvPr id="11" name="Изображение 10" descr="Depositphotos_6706417_origina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b="48001"/>
          <a:stretch/>
        </p:blipFill>
        <p:spPr>
          <a:xfrm>
            <a:off x="4788024" y="1124744"/>
            <a:ext cx="4355976" cy="4315515"/>
          </a:xfrm>
          <a:prstGeom prst="rect">
            <a:avLst/>
          </a:prstGeom>
        </p:spPr>
      </p:pic>
      <p:pic>
        <p:nvPicPr>
          <p:cNvPr id="12" name="Изображение 11" descr="Снимок экрана 2013-12-01 в 23.01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2894288" cy="1800200"/>
          </a:xfrm>
          <a:prstGeom prst="rect">
            <a:avLst/>
          </a:prstGeom>
        </p:spPr>
      </p:pic>
      <p:pic>
        <p:nvPicPr>
          <p:cNvPr id="13" name="Изображение 12" descr="Снимок экрана 2013-12-01 в 23.01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0" y="1991746"/>
            <a:ext cx="4576190" cy="405414"/>
          </a:xfrm>
          <a:prstGeom prst="rect">
            <a:avLst/>
          </a:prstGeom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Photogenica_VMP234118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r="12888" b="1394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4395" y="2238459"/>
            <a:ext cx="9167140" cy="2278460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7327" y="2668765"/>
            <a:ext cx="7886699" cy="1325563"/>
          </a:xfrm>
        </p:spPr>
        <p:txBody>
          <a:bodyPr/>
          <a:lstStyle/>
          <a:p>
            <a:pPr algn="l"/>
            <a:r>
              <a:rPr lang="ru-RU" dirty="0" smtClean="0"/>
              <a:t>Надежность и безопасность</a:t>
            </a:r>
            <a:endParaRPr lang="ru-RU" dirty="0"/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Photogenica_VMP124297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20732" r="21937" b="38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4981222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145" y="1171615"/>
            <a:ext cx="420041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200" dirty="0">
                <a:latin typeface="Calibri"/>
                <a:ea typeface="Calibri"/>
                <a:cs typeface="Calibri"/>
              </a:rPr>
              <a:t>Все данные хранятся в нескольких </a:t>
            </a:r>
            <a:r>
              <a:rPr lang="ru-RU" sz="1200" dirty="0" err="1">
                <a:latin typeface="Calibri"/>
                <a:ea typeface="Calibri"/>
                <a:cs typeface="Calibri"/>
              </a:rPr>
              <a:t>датацентрах</a:t>
            </a:r>
            <a:r>
              <a:rPr lang="ru-RU" sz="1200" dirty="0">
                <a:latin typeface="Calibri"/>
                <a:ea typeface="Calibri"/>
                <a:cs typeface="Calibri"/>
              </a:rPr>
              <a:t> в «облаке» </a:t>
            </a:r>
            <a:r>
              <a:rPr lang="ru-RU" sz="1200" dirty="0" err="1" smtClean="0">
                <a:latin typeface="Calibri"/>
                <a:ea typeface="Calibri"/>
                <a:cs typeface="Calibri"/>
              </a:rPr>
              <a:t>Amazon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 в США и в Европе, </a:t>
            </a:r>
            <a:r>
              <a:rPr lang="ru-RU" sz="1200" dirty="0">
                <a:latin typeface="Calibri"/>
                <a:ea typeface="Calibri"/>
                <a:cs typeface="Calibri"/>
              </a:rPr>
              <a:t>что позволяет гарантировать бесперебойную работу сервиса 24/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7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200" dirty="0" smtClean="0">
                <a:latin typeface="Calibri"/>
                <a:ea typeface="Calibri"/>
                <a:cs typeface="Calibri"/>
              </a:rPr>
              <a:t>Непрерывное онлайн-резервирование в два </a:t>
            </a:r>
            <a:r>
              <a:rPr lang="ru-RU" sz="1200" dirty="0" err="1" smtClean="0">
                <a:latin typeface="Calibri"/>
                <a:ea typeface="Calibri"/>
                <a:cs typeface="Calibri"/>
              </a:rPr>
              <a:t>датацентра</a:t>
            </a:r>
            <a:endParaRPr lang="ru-RU" sz="12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200" dirty="0">
                <a:latin typeface="Calibri"/>
                <a:ea typeface="Calibri"/>
                <a:cs typeface="Calibri"/>
              </a:rPr>
              <a:t>Н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есколько </a:t>
            </a:r>
            <a:r>
              <a:rPr lang="ru-RU" sz="1200" dirty="0">
                <a:latin typeface="Calibri"/>
                <a:ea typeface="Calibri"/>
                <a:cs typeface="Calibri"/>
              </a:rPr>
              <a:t>уровней резервного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копирования</a:t>
            </a:r>
            <a:r>
              <a:rPr lang="ru-RU" sz="1200" dirty="0">
                <a:latin typeface="Calibri"/>
                <a:ea typeface="Calibri"/>
                <a:cs typeface="Calibri"/>
              </a:rPr>
              <a:t>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с различными сценариями восстановления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200" dirty="0" smtClean="0">
                <a:latin typeface="Calibri"/>
                <a:ea typeface="Calibri"/>
                <a:cs typeface="Calibri"/>
              </a:rPr>
              <a:t>Круглосуточный мониторинг (доступность порталов и всех их сервисов, загрузку на серверах, регулярность выполнения </a:t>
            </a:r>
            <a:r>
              <a:rPr lang="ru-RU" sz="1200" dirty="0" err="1" smtClean="0">
                <a:latin typeface="Calibri"/>
                <a:ea typeface="Calibri"/>
                <a:cs typeface="Calibri"/>
              </a:rPr>
              <a:t>бэкапа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, сроки действия </a:t>
            </a:r>
            <a:r>
              <a:rPr lang="en-US" sz="1200" dirty="0" smtClean="0">
                <a:latin typeface="Calibri"/>
                <a:ea typeface="Calibri"/>
                <a:cs typeface="Calibri"/>
              </a:rPr>
              <a:t>SSL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-сертификатов и доменов)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200" dirty="0" smtClean="0">
                <a:latin typeface="Calibri"/>
                <a:ea typeface="Calibri"/>
                <a:cs typeface="Calibri"/>
              </a:rPr>
              <a:t>Автоматическая и полуавтоматическая реакция на аварийные ситуации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200" dirty="0" smtClean="0">
                <a:latin typeface="Calibri"/>
                <a:ea typeface="Calibri"/>
                <a:cs typeface="Calibri"/>
              </a:rPr>
              <a:t>Постоянный </a:t>
            </a:r>
            <a:r>
              <a:rPr lang="ru-RU" sz="1200" dirty="0">
                <a:latin typeface="Calibri"/>
                <a:ea typeface="Calibri"/>
                <a:cs typeface="Calibri"/>
              </a:rPr>
              <a:t>м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ониторинг производительности кода, постоянное взаимодействие администраторов и разработчиков сервиса</a:t>
            </a:r>
            <a:endParaRPr lang="ru-RU" sz="1200" dirty="0"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629" y="136649"/>
            <a:ext cx="5127766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Надежность работы сервиса</a:t>
            </a:r>
            <a:r>
              <a:rPr lang="en-US" sz="2800" b="1" dirty="0" smtClean="0">
                <a:latin typeface="Calibri"/>
                <a:cs typeface="Calibri"/>
              </a:rPr>
              <a:t> 24/7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1663" y="5984607"/>
            <a:ext cx="41497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/>
                <a:ea typeface="Calibri"/>
                <a:cs typeface="Calibri"/>
              </a:rPr>
              <a:t>Незаметная</a:t>
            </a:r>
            <a:r>
              <a:rPr lang="ru-RU" sz="1600" dirty="0">
                <a:latin typeface="Calibri"/>
                <a:ea typeface="Calibri"/>
                <a:cs typeface="Calibri"/>
              </a:rPr>
              <a:t>, но очень важная работа </a:t>
            </a: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95536" y="121656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>
                <a:latin typeface="Calibri"/>
                <a:cs typeface="Calibri"/>
              </a:rPr>
              <a:t>Ваши данные – в безопасности</a:t>
            </a:r>
            <a:endParaRPr lang="ru-RU" sz="3100" b="1" dirty="0" smtClean="0"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37010" y="1661536"/>
            <a:ext cx="608988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В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се </a:t>
            </a:r>
            <a:r>
              <a:rPr lang="ru-RU" sz="1600" dirty="0">
                <a:latin typeface="Calibri"/>
                <a:ea typeface="Calibri"/>
                <a:cs typeface="Calibri"/>
              </a:rPr>
              <a:t>соединения с «Битрикс24» производятся с использованием сертификата SSL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Сетевые экраны / фильтры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err="1">
                <a:latin typeface="Calibri"/>
                <a:ea typeface="Calibri"/>
                <a:cs typeface="Calibri"/>
              </a:rPr>
              <a:t>Проактивный</a:t>
            </a:r>
            <a:r>
              <a:rPr lang="ru-RU" sz="1600" dirty="0">
                <a:latin typeface="Calibri"/>
                <a:ea typeface="Calibri"/>
                <a:cs typeface="Calibri"/>
              </a:rPr>
              <a:t> фильтр (WAF - </a:t>
            </a:r>
            <a:r>
              <a:rPr lang="ru-RU" sz="1600" dirty="0" err="1">
                <a:latin typeface="Calibri"/>
                <a:ea typeface="Calibri"/>
                <a:cs typeface="Calibri"/>
              </a:rPr>
              <a:t>Web</a:t>
            </a:r>
            <a:r>
              <a:rPr lang="ru-RU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 err="1">
                <a:latin typeface="Calibri"/>
                <a:ea typeface="Calibri"/>
                <a:cs typeface="Calibri"/>
              </a:rPr>
              <a:t>Application</a:t>
            </a:r>
            <a:r>
              <a:rPr lang="ru-RU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 err="1">
                <a:latin typeface="Calibri"/>
                <a:ea typeface="Calibri"/>
                <a:cs typeface="Calibri"/>
              </a:rPr>
              <a:t>Firewal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)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Физическое разделение данных разных клиентов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Повышенная защита дата-центров (SAS 70 </a:t>
            </a:r>
            <a:r>
              <a:rPr lang="ru-RU" sz="1600" dirty="0" err="1">
                <a:latin typeface="Calibri"/>
                <a:ea typeface="Calibri"/>
                <a:cs typeface="Calibri"/>
              </a:rPr>
              <a:t>Type</a:t>
            </a:r>
            <a:r>
              <a:rPr lang="ru-RU" sz="1600" dirty="0">
                <a:latin typeface="Calibri"/>
                <a:ea typeface="Calibri"/>
                <a:cs typeface="Calibri"/>
              </a:rPr>
              <a:t> II)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Разграничение прав доступа пользователей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Ежедневное резервное </a:t>
            </a:r>
            <a:r>
              <a:rPr lang="ru-RU" sz="1600" dirty="0">
                <a:latin typeface="Calibri"/>
                <a:ea typeface="Calibri"/>
                <a:cs typeface="Calibri"/>
              </a:rPr>
              <a:t>копирование всех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данных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9" name="Изображение 3" descr="promoImg_secure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2446653" cy="2016224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0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Photogenica_VMP35482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 r="14660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622605"/>
            <a:ext cx="4995701" cy="5964563"/>
          </a:xfrm>
          <a:prstGeom prst="rect">
            <a:avLst/>
          </a:prstGeom>
          <a:solidFill>
            <a:srgbClr val="FFFFFF">
              <a:alpha val="5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146" y="1943078"/>
            <a:ext cx="453205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Быстрое подключение – начать работать можно сразу после </a:t>
            </a:r>
            <a:r>
              <a:rPr lang="ru-RU" sz="1800" dirty="0">
                <a:latin typeface="Calibri"/>
                <a:ea typeface="Calibri"/>
                <a:cs typeface="Calibri"/>
              </a:rPr>
              <a:t>регистрации в 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облачном сервисе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Достаточно любого браузера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Не нужно устанавливать ПО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Н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е нужно внедрять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Не нужно учиться, чтобы освоить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Можно начать </a:t>
            </a:r>
            <a:r>
              <a:rPr lang="ru-RU" sz="1800" dirty="0">
                <a:latin typeface="Calibri"/>
                <a:ea typeface="Calibri"/>
                <a:cs typeface="Calibri"/>
              </a:rPr>
              <a:t>с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бесплатного тарифа для 12 сотрудников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8148" y="889373"/>
            <a:ext cx="4706229" cy="952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Битрикс24 «в облаке»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2019499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5" b="25249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395" y="2238459"/>
            <a:ext cx="9167140" cy="227846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1982" y="2895448"/>
            <a:ext cx="876201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rgbClr val="101010"/>
                </a:solidFill>
                <a:latin typeface="Calibri"/>
                <a:cs typeface="Calibri"/>
              </a:rPr>
              <a:t>Для тех, кто не использует облако:</a:t>
            </a:r>
          </a:p>
          <a:p>
            <a:pPr algn="l"/>
            <a:r>
              <a:rPr lang="ru-RU" sz="4000" dirty="0" smtClean="0">
                <a:solidFill>
                  <a:srgbClr val="101010"/>
                </a:solidFill>
                <a:latin typeface="Calibri"/>
                <a:cs typeface="Calibri"/>
              </a:rPr>
              <a:t>«Битрикс24» в коробке</a:t>
            </a:r>
            <a:endParaRPr lang="en-US" sz="4000" dirty="0">
              <a:solidFill>
                <a:srgbClr val="101010"/>
              </a:solidFill>
              <a:latin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«Битрикс24» в коробке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7646" y="2017141"/>
            <a:ext cx="508635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Размещение на собственном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сервере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компании 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Собственные доработки </a:t>
            </a:r>
            <a:r>
              <a:rPr lang="ru-RU" sz="1600" dirty="0">
                <a:latin typeface="Calibri"/>
                <a:ea typeface="Calibri"/>
                <a:cs typeface="Calibri"/>
              </a:rPr>
              <a:t>интерфейса и бизнес-логики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err="1" smtClean="0">
                <a:latin typeface="Calibri"/>
                <a:ea typeface="Calibri"/>
                <a:cs typeface="Calibri"/>
              </a:rPr>
              <a:t>Многодепартаментность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Интеграция </a:t>
            </a:r>
            <a:r>
              <a:rPr lang="ru-RU" sz="1600" dirty="0">
                <a:latin typeface="Calibri"/>
                <a:ea typeface="Calibri"/>
                <a:cs typeface="Calibri"/>
              </a:rPr>
              <a:t>с «1С:ЗУП»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err="1" smtClean="0">
                <a:latin typeface="Calibri"/>
                <a:ea typeface="Calibri"/>
                <a:cs typeface="Calibri"/>
              </a:rPr>
              <a:t>Active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600" dirty="0" err="1">
                <a:latin typeface="Calibri"/>
                <a:ea typeface="Calibri"/>
                <a:cs typeface="Calibri"/>
              </a:rPr>
              <a:t>Directory</a:t>
            </a:r>
            <a:r>
              <a:rPr lang="ru-RU" sz="1600" dirty="0">
                <a:latin typeface="Calibri"/>
                <a:ea typeface="Calibri"/>
                <a:cs typeface="Calibri"/>
              </a:rPr>
              <a:t>/LDAP Интегратор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Коннектор </a:t>
            </a:r>
            <a:r>
              <a:rPr lang="ru-RU" sz="1600" dirty="0">
                <a:latin typeface="Calibri"/>
                <a:ea typeface="Calibri"/>
                <a:cs typeface="Calibri"/>
              </a:rPr>
              <a:t>к MS </a:t>
            </a:r>
            <a:r>
              <a:rPr lang="ru-RU" sz="1600" dirty="0" err="1">
                <a:latin typeface="Calibri"/>
                <a:ea typeface="Calibri"/>
                <a:cs typeface="Calibri"/>
              </a:rPr>
              <a:t>Exchange</a:t>
            </a:r>
            <a:r>
              <a:rPr lang="ru-RU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 err="1">
                <a:latin typeface="Calibri"/>
                <a:ea typeface="Calibri"/>
                <a:cs typeface="Calibri"/>
              </a:rPr>
              <a:t>Server</a:t>
            </a:r>
            <a:r>
              <a:rPr lang="ru-RU" sz="1600" dirty="0">
                <a:latin typeface="Calibri"/>
                <a:ea typeface="Calibri"/>
                <a:cs typeface="Calibri"/>
              </a:rPr>
              <a:t> 2007/2010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Коннектор </a:t>
            </a:r>
            <a:r>
              <a:rPr lang="ru-RU" sz="1600" dirty="0">
                <a:latin typeface="Calibri"/>
                <a:ea typeface="Calibri"/>
                <a:cs typeface="Calibri"/>
              </a:rPr>
              <a:t>к MS </a:t>
            </a:r>
            <a:r>
              <a:rPr lang="ru-RU" sz="1600" dirty="0" err="1">
                <a:latin typeface="Calibri"/>
                <a:ea typeface="Calibri"/>
                <a:cs typeface="Calibri"/>
              </a:rPr>
              <a:t>SharePoint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4"/>
          <a:srcRect t="17335" b="32414"/>
          <a:stretch/>
        </p:blipFill>
        <p:spPr>
          <a:xfrm>
            <a:off x="171233" y="3246062"/>
            <a:ext cx="4033348" cy="1520081"/>
          </a:xfrm>
          <a:prstGeom prst="rect">
            <a:avLst/>
          </a:prstGeom>
        </p:spPr>
      </p:pic>
      <p:pic>
        <p:nvPicPr>
          <p:cNvPr id="11" name="Изображение 10" descr="box-k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26" y="1904782"/>
            <a:ext cx="2175431" cy="2310109"/>
          </a:xfrm>
          <a:prstGeom prst="rect">
            <a:avLst/>
          </a:prstGeom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61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5293</TotalTime>
  <Words>2738</Words>
  <Application>Microsoft Office PowerPoint</Application>
  <PresentationFormat>Экран (4:3)</PresentationFormat>
  <Paragraphs>469</Paragraphs>
  <Slides>106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106</vt:i4>
      </vt:variant>
    </vt:vector>
  </HeadingPairs>
  <TitlesOfParts>
    <vt:vector size="111" baseType="lpstr">
      <vt:lpstr>Тема Office</vt:lpstr>
      <vt:lpstr>1_Тема Office</vt:lpstr>
      <vt:lpstr>2_Тема Office</vt:lpstr>
      <vt:lpstr>3_Тема Office</vt:lpstr>
      <vt:lpstr>5_Тема Office</vt:lpstr>
      <vt:lpstr>Презентация PowerPoint</vt:lpstr>
      <vt:lpstr>Компания будущего</vt:lpstr>
      <vt:lpstr>объединяет: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Битрикс24.Почта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Ваш телефонный номер</vt:lpstr>
      <vt:lpstr>Исходящие телефонные звонки</vt:lpstr>
      <vt:lpstr>Входящие звонки</vt:lpstr>
      <vt:lpstr>Как подключить</vt:lpstr>
      <vt:lpstr>Презентация PowerPoint</vt:lpstr>
      <vt:lpstr>Подключение внешней АТС</vt:lpstr>
      <vt:lpstr>Презентация PowerPoint</vt:lpstr>
      <vt:lpstr>История звонков и пополнение своего баланса</vt:lpstr>
      <vt:lpstr>Интеграция с CRM</vt:lpstr>
      <vt:lpstr>Битрикс24.Телефония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Надежность и безопасность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Воловенко</dc:creator>
  <cp:lastModifiedBy>Полина Зинина</cp:lastModifiedBy>
  <cp:revision>221</cp:revision>
  <dcterms:created xsi:type="dcterms:W3CDTF">2012-04-16T14:45:46Z</dcterms:created>
  <dcterms:modified xsi:type="dcterms:W3CDTF">2014-05-30T07:43:48Z</dcterms:modified>
</cp:coreProperties>
</file>