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3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9" r:id="rId3"/>
    <p:sldMasterId id="2147483762" r:id="rId4"/>
    <p:sldMasterId id="2147483775" r:id="rId5"/>
    <p:sldMasterId id="2147483788" r:id="rId6"/>
    <p:sldMasterId id="2147483801" r:id="rId7"/>
    <p:sldMasterId id="2147483814" r:id="rId8"/>
    <p:sldMasterId id="2147483879" r:id="rId9"/>
    <p:sldMasterId id="2147483905" r:id="rId10"/>
    <p:sldMasterId id="2147483918" r:id="rId11"/>
    <p:sldMasterId id="2147484086" r:id="rId12"/>
    <p:sldMasterId id="2147484112" r:id="rId13"/>
  </p:sldMasterIdLst>
  <p:notesMasterIdLst>
    <p:notesMasterId r:id="rId113"/>
  </p:notesMasterIdLst>
  <p:handoutMasterIdLst>
    <p:handoutMasterId r:id="rId114"/>
  </p:handoutMasterIdLst>
  <p:sldIdLst>
    <p:sldId id="932" r:id="rId14"/>
    <p:sldId id="929" r:id="rId15"/>
    <p:sldId id="1180" r:id="rId16"/>
    <p:sldId id="933" r:id="rId17"/>
    <p:sldId id="934" r:id="rId18"/>
    <p:sldId id="1061" r:id="rId19"/>
    <p:sldId id="995" r:id="rId20"/>
    <p:sldId id="996" r:id="rId21"/>
    <p:sldId id="1129" r:id="rId22"/>
    <p:sldId id="940" r:id="rId23"/>
    <p:sldId id="942" r:id="rId24"/>
    <p:sldId id="939" r:id="rId25"/>
    <p:sldId id="993" r:id="rId26"/>
    <p:sldId id="943" r:id="rId27"/>
    <p:sldId id="944" r:id="rId28"/>
    <p:sldId id="1041" r:id="rId29"/>
    <p:sldId id="1130" r:id="rId30"/>
    <p:sldId id="1172" r:id="rId31"/>
    <p:sldId id="1132" r:id="rId32"/>
    <p:sldId id="920" r:id="rId33"/>
    <p:sldId id="921" r:id="rId34"/>
    <p:sldId id="922" r:id="rId35"/>
    <p:sldId id="924" r:id="rId36"/>
    <p:sldId id="945" r:id="rId37"/>
    <p:sldId id="946" r:id="rId38"/>
    <p:sldId id="1068" r:id="rId39"/>
    <p:sldId id="1069" r:id="rId40"/>
    <p:sldId id="1070" r:id="rId41"/>
    <p:sldId id="947" r:id="rId42"/>
    <p:sldId id="1139" r:id="rId43"/>
    <p:sldId id="1140" r:id="rId44"/>
    <p:sldId id="1138" r:id="rId45"/>
    <p:sldId id="1135" r:id="rId46"/>
    <p:sldId id="949" r:id="rId47"/>
    <p:sldId id="950" r:id="rId48"/>
    <p:sldId id="951" r:id="rId49"/>
    <p:sldId id="952" r:id="rId50"/>
    <p:sldId id="953" r:id="rId51"/>
    <p:sldId id="1028" r:id="rId52"/>
    <p:sldId id="1128" r:id="rId53"/>
    <p:sldId id="1127" r:id="rId54"/>
    <p:sldId id="955" r:id="rId55"/>
    <p:sldId id="994" r:id="rId56"/>
    <p:sldId id="1156" r:id="rId57"/>
    <p:sldId id="958" r:id="rId58"/>
    <p:sldId id="1141" r:id="rId59"/>
    <p:sldId id="959" r:id="rId60"/>
    <p:sldId id="960" r:id="rId61"/>
    <p:sldId id="961" r:id="rId62"/>
    <p:sldId id="1134" r:id="rId63"/>
    <p:sldId id="1133" r:id="rId64"/>
    <p:sldId id="1115" r:id="rId65"/>
    <p:sldId id="1116" r:id="rId66"/>
    <p:sldId id="1123" r:id="rId67"/>
    <p:sldId id="1125" r:id="rId68"/>
    <p:sldId id="1124" r:id="rId69"/>
    <p:sldId id="1117" r:id="rId70"/>
    <p:sldId id="1157" r:id="rId71"/>
    <p:sldId id="1158" r:id="rId72"/>
    <p:sldId id="1177" r:id="rId73"/>
    <p:sldId id="1142" r:id="rId74"/>
    <p:sldId id="1146" r:id="rId75"/>
    <p:sldId id="1147" r:id="rId76"/>
    <p:sldId id="1178" r:id="rId77"/>
    <p:sldId id="1179" r:id="rId78"/>
    <p:sldId id="1173" r:id="rId79"/>
    <p:sldId id="1148" r:id="rId80"/>
    <p:sldId id="1174" r:id="rId81"/>
    <p:sldId id="1160" r:id="rId82"/>
    <p:sldId id="1161" r:id="rId83"/>
    <p:sldId id="1103" r:id="rId84"/>
    <p:sldId id="1171" r:id="rId85"/>
    <p:sldId id="1164" r:id="rId86"/>
    <p:sldId id="1165" r:id="rId87"/>
    <p:sldId id="1175" r:id="rId88"/>
    <p:sldId id="1167" r:id="rId89"/>
    <p:sldId id="1176" r:id="rId90"/>
    <p:sldId id="1154" r:id="rId91"/>
    <p:sldId id="1168" r:id="rId92"/>
    <p:sldId id="1073" r:id="rId93"/>
    <p:sldId id="1074" r:id="rId94"/>
    <p:sldId id="1075" r:id="rId95"/>
    <p:sldId id="1078" r:id="rId96"/>
    <p:sldId id="1079" r:id="rId97"/>
    <p:sldId id="1080" r:id="rId98"/>
    <p:sldId id="1081" r:id="rId99"/>
    <p:sldId id="1082" r:id="rId100"/>
    <p:sldId id="1083" r:id="rId101"/>
    <p:sldId id="1119" r:id="rId102"/>
    <p:sldId id="1120" r:id="rId103"/>
    <p:sldId id="1121" r:id="rId104"/>
    <p:sldId id="1122" r:id="rId105"/>
    <p:sldId id="1084" r:id="rId106"/>
    <p:sldId id="1085" r:id="rId107"/>
    <p:sldId id="1086" r:id="rId108"/>
    <p:sldId id="1087" r:id="rId109"/>
    <p:sldId id="1093" r:id="rId110"/>
    <p:sldId id="1095" r:id="rId111"/>
    <p:sldId id="694" r:id="rId112"/>
  </p:sldIdLst>
  <p:sldSz cx="9144000" cy="6858000" type="screen4x3"/>
  <p:notesSz cx="6834188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36DD1F6-542F-4F67-BA37-AC4F1DE94BCD}">
          <p14:sldIdLst>
            <p14:sldId id="932"/>
            <p14:sldId id="929"/>
            <p14:sldId id="1180"/>
            <p14:sldId id="933"/>
            <p14:sldId id="934"/>
            <p14:sldId id="1061"/>
            <p14:sldId id="995"/>
            <p14:sldId id="996"/>
            <p14:sldId id="1129"/>
            <p14:sldId id="940"/>
            <p14:sldId id="942"/>
            <p14:sldId id="939"/>
            <p14:sldId id="993"/>
            <p14:sldId id="943"/>
            <p14:sldId id="944"/>
            <p14:sldId id="1041"/>
            <p14:sldId id="1130"/>
            <p14:sldId id="1172"/>
            <p14:sldId id="1132"/>
            <p14:sldId id="920"/>
            <p14:sldId id="921"/>
            <p14:sldId id="922"/>
            <p14:sldId id="924"/>
            <p14:sldId id="945"/>
            <p14:sldId id="946"/>
            <p14:sldId id="1068"/>
            <p14:sldId id="1069"/>
            <p14:sldId id="1070"/>
            <p14:sldId id="947"/>
            <p14:sldId id="1139"/>
            <p14:sldId id="1140"/>
            <p14:sldId id="1138"/>
            <p14:sldId id="1135"/>
            <p14:sldId id="949"/>
            <p14:sldId id="950"/>
            <p14:sldId id="951"/>
            <p14:sldId id="952"/>
            <p14:sldId id="953"/>
            <p14:sldId id="1028"/>
            <p14:sldId id="1128"/>
            <p14:sldId id="1127"/>
            <p14:sldId id="955"/>
            <p14:sldId id="994"/>
            <p14:sldId id="1156"/>
            <p14:sldId id="958"/>
            <p14:sldId id="1141"/>
            <p14:sldId id="959"/>
            <p14:sldId id="960"/>
            <p14:sldId id="961"/>
            <p14:sldId id="1134"/>
            <p14:sldId id="1133"/>
            <p14:sldId id="1115"/>
            <p14:sldId id="1116"/>
            <p14:sldId id="1123"/>
            <p14:sldId id="1125"/>
            <p14:sldId id="1124"/>
            <p14:sldId id="1117"/>
            <p14:sldId id="1157"/>
            <p14:sldId id="1158"/>
            <p14:sldId id="1177"/>
            <p14:sldId id="1142"/>
            <p14:sldId id="1146"/>
            <p14:sldId id="1147"/>
            <p14:sldId id="1178"/>
            <p14:sldId id="1179"/>
            <p14:sldId id="1173"/>
            <p14:sldId id="1148"/>
            <p14:sldId id="1174"/>
            <p14:sldId id="1160"/>
            <p14:sldId id="1161"/>
            <p14:sldId id="1103"/>
            <p14:sldId id="1171"/>
            <p14:sldId id="1164"/>
            <p14:sldId id="1165"/>
            <p14:sldId id="1175"/>
            <p14:sldId id="1167"/>
            <p14:sldId id="1176"/>
            <p14:sldId id="1154"/>
            <p14:sldId id="1168"/>
            <p14:sldId id="1073"/>
            <p14:sldId id="1074"/>
            <p14:sldId id="1075"/>
            <p14:sldId id="1078"/>
            <p14:sldId id="1079"/>
            <p14:sldId id="1080"/>
            <p14:sldId id="1081"/>
            <p14:sldId id="1082"/>
            <p14:sldId id="1083"/>
            <p14:sldId id="1119"/>
            <p14:sldId id="1120"/>
            <p14:sldId id="1121"/>
            <p14:sldId id="1122"/>
            <p14:sldId id="1084"/>
            <p14:sldId id="1085"/>
            <p14:sldId id="1086"/>
            <p14:sldId id="1087"/>
            <p14:sldId id="1093"/>
            <p14:sldId id="1095"/>
            <p14:sldId id="69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FF6600"/>
    <a:srgbClr val="ECEFF2"/>
    <a:srgbClr val="0066C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4" autoAdjust="0"/>
    <p:restoredTop sz="96270" autoAdjust="0"/>
  </p:normalViewPr>
  <p:slideViewPr>
    <p:cSldViewPr>
      <p:cViewPr>
        <p:scale>
          <a:sx n="66" d="100"/>
          <a:sy n="66" d="100"/>
        </p:scale>
        <p:origin x="-1068" y="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226"/>
    </p:cViewPr>
  </p:sorterViewPr>
  <p:notesViewPr>
    <p:cSldViewPr>
      <p:cViewPr varScale="1">
        <p:scale>
          <a:sx n="49" d="100"/>
          <a:sy n="49" d="100"/>
        </p:scale>
        <p:origin x="-2688" y="-77"/>
      </p:cViewPr>
      <p:guideLst>
        <p:guide orient="horz" pos="3143"/>
        <p:guide pos="215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117" Type="http://schemas.openxmlformats.org/officeDocument/2006/relationships/theme" Target="theme/theme1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12" Type="http://schemas.openxmlformats.org/officeDocument/2006/relationships/slide" Target="slides/slide99.xml"/><Relationship Id="rId16" Type="http://schemas.openxmlformats.org/officeDocument/2006/relationships/slide" Target="slides/slide3.xml"/><Relationship Id="rId107" Type="http://schemas.openxmlformats.org/officeDocument/2006/relationships/slide" Target="slides/slide9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87" Type="http://schemas.openxmlformats.org/officeDocument/2006/relationships/slide" Target="slides/slide74.xml"/><Relationship Id="rId102" Type="http://schemas.openxmlformats.org/officeDocument/2006/relationships/slide" Target="slides/slide89.xml"/><Relationship Id="rId110" Type="http://schemas.openxmlformats.org/officeDocument/2006/relationships/slide" Target="slides/slide97.xml"/><Relationship Id="rId11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103" Type="http://schemas.openxmlformats.org/officeDocument/2006/relationships/slide" Target="slides/slide90.xml"/><Relationship Id="rId108" Type="http://schemas.openxmlformats.org/officeDocument/2006/relationships/slide" Target="slides/slide95.xml"/><Relationship Id="rId116" Type="http://schemas.openxmlformats.org/officeDocument/2006/relationships/viewProps" Target="view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11" Type="http://schemas.openxmlformats.org/officeDocument/2006/relationships/slide" Target="slides/slide9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14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slide" Target="slides/slide9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slide" Target="slides/slide9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CC3A6E1C-6F36-4403-ABB0-A093110856CA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AB7BC793-B69D-4E60-84BD-02D0A01F1C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88412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0D502447-CCF9-41A8-9378-1895FD3B14DD}" type="datetimeFigureOut">
              <a:rPr lang="ru-RU" smtClean="0"/>
              <a:pPr/>
              <a:t>18.10.2017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9300"/>
            <a:ext cx="4989512" cy="3741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64" tIns="48032" rIns="96064" bIns="4803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</p:spPr>
        <p:txBody>
          <a:bodyPr vert="horz" lIns="96064" tIns="48032" rIns="96064" bIns="4803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8D1DCC1B-CACF-457B-A39E-59A07B83F6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0496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1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solidFill>
                  <a:prstClr val="black"/>
                </a:solidFill>
              </a:rPr>
              <a:pPr eaLnBrk="1" hangingPunct="1"/>
              <a:t>11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A52337-D0A0-4FEB-A984-5ABBEF26899F}" type="slidenum">
              <a:rPr lang="ru-RU" smtClean="0"/>
              <a:pPr>
                <a:defRPr/>
              </a:pPr>
              <a:t>12</a:t>
            </a:fld>
            <a:endParaRPr lang="ru-RU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CDFCF6C-6514-4455-ACF1-E20298BA4C03}" type="slidenum">
              <a:rPr lang="ru-RU" b="0" smtClean="0"/>
              <a:pPr eaLnBrk="1" hangingPunct="1">
                <a:defRPr/>
              </a:pPr>
              <a:t>13</a:t>
            </a:fld>
            <a:endParaRPr lang="ru-RU" b="0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EE56B6-74B0-49F2-8C86-0DF2849A2A94}" type="slidenum">
              <a:rPr lang="ru-RU" b="0" smtClean="0"/>
              <a:pPr eaLnBrk="1" hangingPunct="1"/>
              <a:t>15</a:t>
            </a:fld>
            <a:endParaRPr lang="ru-RU" b="0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20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21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22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23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25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71560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30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31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33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35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С помощью поля фильтра вы легко сможете найти уже знакомого вам врача и записаться на прием в удобное для вас время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36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С помощью поля фильтра вы легко сможете найти необходимую услугу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Чтобы вам было удобно мы предусмотрели сворачивать и разворачивать список услуг  если услуг очень много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37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создали новое расписание  врачей– более простое и компактное : вы легко сможете выбрать  удобное для вас время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Чтобы вам было удобно мы показываем только свободные талоны, но сохранили возможность показа всех талонов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Создали индикатор шагов, чтобы нагляднее показывать этапы записи на прием.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38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Мы сделали более компактные поля форм и улучшили внешний вид,  добавили статусы заполнения и всплывающие подсказки.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solidFill>
                  <a:prstClr val="black"/>
                </a:solidFill>
                <a:latin typeface="Calibri"/>
              </a:rPr>
              <a:pPr eaLnBrk="1" hangingPunct="1"/>
              <a:t>43</a:t>
            </a:fld>
            <a:endParaRPr lang="ru-RU" b="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err="1" smtClean="0"/>
              <a:t>Сматрфоны</a:t>
            </a:r>
            <a:r>
              <a:rPr lang="ru-RU" sz="1200" dirty="0" smtClean="0"/>
              <a:t> и планшеты становятся все более популярными инструментами для получения и потребления информации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По данным IDC, рынок ПК сокращается в два раза быстрее, чем ожидалось.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Запись на прием: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возможность из любого места, где есть Интернет, записаться на прием с мобильного устройства.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Запись на прием: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возможность из любого места, где есть Интернет, записаться на прием с мобильного устройства.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Расписание  врачей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– простое и компактное: вы легко сможете  узнать график работы врача и выбрать  удобное для вас время.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Личный кабинет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– возможность управлять талонами, редактировать</a:t>
            </a:r>
            <a:r>
              <a:rPr lang="ru-RU" sz="1200" baseline="0" dirty="0" smtClean="0">
                <a:solidFill>
                  <a:srgbClr val="000000"/>
                </a:solidFill>
                <a:latin typeface="+mn-lt"/>
                <a:cs typeface="Calibri"/>
              </a:rPr>
              <a:t> личные данные.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51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52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53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55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56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57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58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19 организаций Первого Московского государственного медицинского университета им. И.М. Сеченова используют в своей работе готовое отраслевое решение «1С-Битрикс: Сайт медицинской организации».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60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61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62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63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65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67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68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69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1D7D32-9848-4EE5-847F-36DB26515EE1}" type="slidenum">
              <a:rPr lang="ru-RU" b="0" smtClean="0">
                <a:solidFill>
                  <a:srgbClr val="000000"/>
                </a:solidFill>
              </a:rPr>
              <a:pPr eaLnBrk="1" hangingPunct="1"/>
              <a:t>70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91100" cy="3743325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2C3EBA6-9F86-42F0-9A17-40EE5C7C3989}" type="slidenum">
              <a:rPr lang="ru-RU" b="0" smtClean="0">
                <a:solidFill>
                  <a:prstClr val="black"/>
                </a:solidFill>
              </a:rPr>
              <a:pPr eaLnBrk="1" hangingPunct="1"/>
              <a:t>71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4EC97F-E5DE-43C1-869A-5610F80BC9C1}" type="slidenum">
              <a:rPr lang="ru-RU" b="0">
                <a:solidFill>
                  <a:prstClr val="black"/>
                </a:solidFill>
              </a:rPr>
              <a:pPr eaLnBrk="1" hangingPunct="1"/>
              <a:t>73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91100" cy="3743325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8650B51-0846-4D1F-A018-2119F407E696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74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47713"/>
            <a:ext cx="4991100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47713"/>
            <a:ext cx="4991100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80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60413"/>
            <a:ext cx="4984750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7601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2307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76545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3245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7338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35167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9368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601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22716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75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98456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84018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642340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58055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19841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89076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213786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AD4972-F827-EA45-BC7E-AA4F0DEE898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4187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068671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6111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E2D6C-C2E8-4CE6-88D6-D7CFD66C5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59020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35989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5968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87937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6039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64154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41280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97411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475386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74152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4037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20EE9-EF70-4606-AB25-958206C34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953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735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2949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8461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655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8305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7278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8836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057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2119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08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48891-E7CB-41AE-A081-4CB6AA8D2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957306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672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75999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7773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630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1605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3354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940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6395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97613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19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5896" y="903291"/>
            <a:ext cx="4383087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1375" y="903291"/>
            <a:ext cx="438467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53AD5-3CF8-441D-8D68-00C30D7A0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892575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157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7934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8523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899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67B08-672E-4001-84DF-044CDD700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9376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FB3E-13AE-48BD-98EE-D2E26B5EF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79978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335E6-C6DD-4F84-94E7-35DBB51B2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282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7F753-5C38-4529-A304-13A04B174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74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BD6F1-8DA5-40B6-A532-F41E1722F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8116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4525-06AE-4338-9AA0-85CDB2E70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34463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7200" y="87313"/>
            <a:ext cx="2228850" cy="6264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888" y="87313"/>
            <a:ext cx="6538912" cy="6264275"/>
          </a:xfrm>
        </p:spPr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D0283-3E5E-4195-883B-36B45A4B9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42129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1623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4461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7093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88639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487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3900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2439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9069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20393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4865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1139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7005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254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06824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3253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100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911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39016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89170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310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8657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099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7478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89105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97196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76060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9718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47706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4806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53823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413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77261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07726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48145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32030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7602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4703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63261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66989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67648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52969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47029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83804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2979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7666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91131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7244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96706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25957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81803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74438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93086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90888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10980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58910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42857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4867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6024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4886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93739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31879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6834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10160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84705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3552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6824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4474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2594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57127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00909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8555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98899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5637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8626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05799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0157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380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133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212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0A9320-7AC9-494E-A3DF-852DF77E55A6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78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0A9320-7AC9-494E-A3DF-852DF77E55A6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34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5300" y="87313"/>
            <a:ext cx="502443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888" y="903291"/>
            <a:ext cx="8920162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8307388" y="6489492"/>
            <a:ext cx="836612" cy="338554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0577" y="6457890"/>
            <a:ext cx="833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2000">
                <a:solidFill>
                  <a:srgbClr val="FFFF00"/>
                </a:solidFill>
                <a:latin typeface="+mj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ADDC9-D846-4ACC-9A3F-6F607800D61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171459" y="141297"/>
            <a:ext cx="847725" cy="504825"/>
            <a:chOff x="251" y="212"/>
            <a:chExt cx="850" cy="506"/>
          </a:xfrm>
        </p:grpSpPr>
        <p:sp>
          <p:nvSpPr>
            <p:cNvPr id="2055" name="Freeform 7"/>
            <p:cNvSpPr>
              <a:spLocks/>
            </p:cNvSpPr>
            <p:nvPr userDrawn="1"/>
          </p:nvSpPr>
          <p:spPr bwMode="auto">
            <a:xfrm>
              <a:off x="300" y="212"/>
              <a:ext cx="121" cy="376"/>
            </a:xfrm>
            <a:custGeom>
              <a:avLst/>
              <a:gdLst/>
              <a:ahLst/>
              <a:cxnLst>
                <a:cxn ang="0">
                  <a:pos x="120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68" y="50"/>
                </a:cxn>
                <a:cxn ang="0">
                  <a:pos x="71" y="376"/>
                </a:cxn>
                <a:cxn ang="0">
                  <a:pos x="120" y="376"/>
                </a:cxn>
                <a:cxn ang="0">
                  <a:pos x="120" y="0"/>
                </a:cxn>
                <a:cxn ang="0">
                  <a:pos x="120" y="0"/>
                </a:cxn>
                <a:cxn ang="0">
                  <a:pos x="120" y="0"/>
                </a:cxn>
              </a:cxnLst>
              <a:rect l="0" t="0" r="r" b="b"/>
              <a:pathLst>
                <a:path w="120" h="376">
                  <a:moveTo>
                    <a:pt x="120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68" y="50"/>
                  </a:lnTo>
                  <a:lnTo>
                    <a:pt x="71" y="376"/>
                  </a:lnTo>
                  <a:lnTo>
                    <a:pt x="120" y="376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6" name="Freeform 8"/>
            <p:cNvSpPr>
              <a:spLocks/>
            </p:cNvSpPr>
            <p:nvPr userDrawn="1"/>
          </p:nvSpPr>
          <p:spPr bwMode="auto">
            <a:xfrm>
              <a:off x="251" y="290"/>
              <a:ext cx="100" cy="298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50" y="50"/>
                </a:cxn>
                <a:cxn ang="0">
                  <a:pos x="50" y="298"/>
                </a:cxn>
                <a:cxn ang="0">
                  <a:pos x="100" y="298"/>
                </a:cxn>
                <a:cxn ang="0">
                  <a:pos x="97" y="0"/>
                </a:cxn>
                <a:cxn ang="0">
                  <a:pos x="97" y="0"/>
                </a:cxn>
                <a:cxn ang="0">
                  <a:pos x="97" y="0"/>
                </a:cxn>
              </a:cxnLst>
              <a:rect l="0" t="0" r="r" b="b"/>
              <a:pathLst>
                <a:path w="100" h="298">
                  <a:moveTo>
                    <a:pt x="97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50" y="50"/>
                  </a:lnTo>
                  <a:lnTo>
                    <a:pt x="50" y="298"/>
                  </a:lnTo>
                  <a:lnTo>
                    <a:pt x="100" y="298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7" name="Freeform 9"/>
            <p:cNvSpPr>
              <a:spLocks/>
            </p:cNvSpPr>
            <p:nvPr userDrawn="1"/>
          </p:nvSpPr>
          <p:spPr bwMode="auto">
            <a:xfrm>
              <a:off x="471" y="212"/>
              <a:ext cx="624" cy="371"/>
            </a:xfrm>
            <a:custGeom>
              <a:avLst/>
              <a:gdLst/>
              <a:ahLst/>
              <a:cxnLst>
                <a:cxn ang="0">
                  <a:pos x="264" y="157"/>
                </a:cxn>
                <a:cxn ang="0">
                  <a:pos x="77" y="157"/>
                </a:cxn>
                <a:cxn ang="0">
                  <a:pos x="0" y="82"/>
                </a:cxn>
                <a:cxn ang="0">
                  <a:pos x="77" y="0"/>
                </a:cxn>
                <a:cxn ang="0">
                  <a:pos x="156" y="82"/>
                </a:cxn>
                <a:cxn ang="0">
                  <a:pos x="135" y="82"/>
                </a:cxn>
                <a:cxn ang="0">
                  <a:pos x="77" y="22"/>
                </a:cxn>
                <a:cxn ang="0">
                  <a:pos x="20" y="82"/>
                </a:cxn>
                <a:cxn ang="0">
                  <a:pos x="77" y="136"/>
                </a:cxn>
                <a:cxn ang="0">
                  <a:pos x="264" y="136"/>
                </a:cxn>
                <a:cxn ang="0">
                  <a:pos x="264" y="157"/>
                </a:cxn>
                <a:cxn ang="0">
                  <a:pos x="264" y="157"/>
                </a:cxn>
              </a:cxnLst>
              <a:rect l="0" t="0" r="r" b="b"/>
              <a:pathLst>
                <a:path w="264" h="157">
                  <a:moveTo>
                    <a:pt x="264" y="157"/>
                  </a:moveTo>
                  <a:cubicBezTo>
                    <a:pt x="77" y="157"/>
                    <a:pt x="77" y="157"/>
                    <a:pt x="77" y="157"/>
                  </a:cubicBezTo>
                  <a:cubicBezTo>
                    <a:pt x="35" y="157"/>
                    <a:pt x="0" y="124"/>
                    <a:pt x="0" y="82"/>
                  </a:cubicBezTo>
                  <a:cubicBezTo>
                    <a:pt x="0" y="39"/>
                    <a:pt x="33" y="0"/>
                    <a:pt x="77" y="0"/>
                  </a:cubicBezTo>
                  <a:cubicBezTo>
                    <a:pt x="122" y="0"/>
                    <a:pt x="156" y="36"/>
                    <a:pt x="156" y="82"/>
                  </a:cubicBezTo>
                  <a:cubicBezTo>
                    <a:pt x="135" y="82"/>
                    <a:pt x="135" y="82"/>
                    <a:pt x="135" y="82"/>
                  </a:cubicBezTo>
                  <a:cubicBezTo>
                    <a:pt x="134" y="51"/>
                    <a:pt x="113" y="21"/>
                    <a:pt x="77" y="22"/>
                  </a:cubicBezTo>
                  <a:cubicBezTo>
                    <a:pt x="41" y="22"/>
                    <a:pt x="20" y="52"/>
                    <a:pt x="20" y="82"/>
                  </a:cubicBezTo>
                  <a:cubicBezTo>
                    <a:pt x="20" y="108"/>
                    <a:pt x="45" y="136"/>
                    <a:pt x="77" y="136"/>
                  </a:cubicBezTo>
                  <a:cubicBezTo>
                    <a:pt x="264" y="136"/>
                    <a:pt x="264" y="136"/>
                    <a:pt x="264" y="136"/>
                  </a:cubicBezTo>
                  <a:cubicBezTo>
                    <a:pt x="264" y="157"/>
                    <a:pt x="264" y="157"/>
                    <a:pt x="264" y="157"/>
                  </a:cubicBezTo>
                  <a:cubicBezTo>
                    <a:pt x="264" y="157"/>
                    <a:pt x="264" y="157"/>
                    <a:pt x="264" y="15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8" name="Freeform 10"/>
            <p:cNvSpPr>
              <a:spLocks/>
            </p:cNvSpPr>
            <p:nvPr userDrawn="1"/>
          </p:nvSpPr>
          <p:spPr bwMode="auto">
            <a:xfrm>
              <a:off x="547" y="290"/>
              <a:ext cx="548" cy="215"/>
            </a:xfrm>
            <a:custGeom>
              <a:avLst/>
              <a:gdLst/>
              <a:ahLst/>
              <a:cxnLst>
                <a:cxn ang="0">
                  <a:pos x="232" y="91"/>
                </a:cxn>
                <a:cxn ang="0">
                  <a:pos x="45" y="91"/>
                </a:cxn>
                <a:cxn ang="0">
                  <a:pos x="1" y="46"/>
                </a:cxn>
                <a:cxn ang="0">
                  <a:pos x="45" y="0"/>
                </a:cxn>
                <a:cxn ang="0">
                  <a:pos x="90" y="49"/>
                </a:cxn>
                <a:cxn ang="0">
                  <a:pos x="69" y="49"/>
                </a:cxn>
                <a:cxn ang="0">
                  <a:pos x="45" y="22"/>
                </a:cxn>
                <a:cxn ang="0">
                  <a:pos x="21" y="49"/>
                </a:cxn>
                <a:cxn ang="0">
                  <a:pos x="45" y="70"/>
                </a:cxn>
                <a:cxn ang="0">
                  <a:pos x="232" y="70"/>
                </a:cxn>
                <a:cxn ang="0">
                  <a:pos x="232" y="91"/>
                </a:cxn>
                <a:cxn ang="0">
                  <a:pos x="232" y="91"/>
                </a:cxn>
              </a:cxnLst>
              <a:rect l="0" t="0" r="r" b="b"/>
              <a:pathLst>
                <a:path w="232" h="91">
                  <a:moveTo>
                    <a:pt x="232" y="91"/>
                  </a:moveTo>
                  <a:cubicBezTo>
                    <a:pt x="45" y="91"/>
                    <a:pt x="45" y="91"/>
                    <a:pt x="45" y="91"/>
                  </a:cubicBezTo>
                  <a:cubicBezTo>
                    <a:pt x="21" y="91"/>
                    <a:pt x="1" y="71"/>
                    <a:pt x="1" y="46"/>
                  </a:cubicBezTo>
                  <a:cubicBezTo>
                    <a:pt x="0" y="21"/>
                    <a:pt x="20" y="0"/>
                    <a:pt x="45" y="0"/>
                  </a:cubicBezTo>
                  <a:cubicBezTo>
                    <a:pt x="69" y="0"/>
                    <a:pt x="90" y="22"/>
                    <a:pt x="90" y="49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9" y="34"/>
                    <a:pt x="60" y="22"/>
                    <a:pt x="45" y="22"/>
                  </a:cubicBezTo>
                  <a:cubicBezTo>
                    <a:pt x="31" y="22"/>
                    <a:pt x="21" y="34"/>
                    <a:pt x="21" y="49"/>
                  </a:cubicBezTo>
                  <a:cubicBezTo>
                    <a:pt x="21" y="61"/>
                    <a:pt x="33" y="70"/>
                    <a:pt x="45" y="70"/>
                  </a:cubicBezTo>
                  <a:cubicBezTo>
                    <a:pt x="232" y="70"/>
                    <a:pt x="232" y="70"/>
                    <a:pt x="232" y="70"/>
                  </a:cubicBezTo>
                  <a:cubicBezTo>
                    <a:pt x="232" y="91"/>
                    <a:pt x="232" y="91"/>
                    <a:pt x="232" y="91"/>
                  </a:cubicBezTo>
                  <a:cubicBezTo>
                    <a:pt x="232" y="91"/>
                    <a:pt x="232" y="91"/>
                    <a:pt x="232" y="91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9" name="Freeform 11"/>
            <p:cNvSpPr>
              <a:spLocks noEditPoints="1"/>
            </p:cNvSpPr>
            <p:nvPr userDrawn="1"/>
          </p:nvSpPr>
          <p:spPr bwMode="auto">
            <a:xfrm>
              <a:off x="913" y="230"/>
              <a:ext cx="62" cy="65"/>
            </a:xfrm>
            <a:custGeom>
              <a:avLst/>
              <a:gdLst/>
              <a:ahLst/>
              <a:cxnLst>
                <a:cxn ang="0">
                  <a:pos x="11" y="8"/>
                </a:cxn>
                <a:cxn ang="0">
                  <a:pos x="14" y="8"/>
                </a:cxn>
                <a:cxn ang="0">
                  <a:pos x="17" y="10"/>
                </a:cxn>
                <a:cxn ang="0">
                  <a:pos x="14" y="12"/>
                </a:cxn>
                <a:cxn ang="0">
                  <a:pos x="11" y="12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9" y="20"/>
                </a:cxn>
                <a:cxn ang="0">
                  <a:pos x="11" y="20"/>
                </a:cxn>
                <a:cxn ang="0">
                  <a:pos x="11" y="14"/>
                </a:cxn>
                <a:cxn ang="0">
                  <a:pos x="13" y="14"/>
                </a:cxn>
                <a:cxn ang="0">
                  <a:pos x="16" y="17"/>
                </a:cxn>
                <a:cxn ang="0">
                  <a:pos x="17" y="20"/>
                </a:cxn>
                <a:cxn ang="0">
                  <a:pos x="19" y="20"/>
                </a:cxn>
                <a:cxn ang="0">
                  <a:pos x="19" y="17"/>
                </a:cxn>
                <a:cxn ang="0">
                  <a:pos x="17" y="13"/>
                </a:cxn>
                <a:cxn ang="0">
                  <a:pos x="17" y="13"/>
                </a:cxn>
                <a:cxn ang="0">
                  <a:pos x="19" y="10"/>
                </a:cxn>
                <a:cxn ang="0">
                  <a:pos x="15" y="6"/>
                </a:cxn>
                <a:cxn ang="0">
                  <a:pos x="9" y="6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2" y="13"/>
                </a:cxn>
                <a:cxn ang="0">
                  <a:pos x="13" y="2"/>
                </a:cxn>
                <a:cxn ang="0">
                  <a:pos x="25" y="13"/>
                </a:cxn>
                <a:cxn ang="0">
                  <a:pos x="13" y="25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0" y="13"/>
                </a:cxn>
                <a:cxn ang="0">
                  <a:pos x="13" y="27"/>
                </a:cxn>
                <a:cxn ang="0">
                  <a:pos x="27" y="13"/>
                </a:cxn>
                <a:cxn ang="0">
                  <a:pos x="13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11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7" y="9"/>
                    <a:pt x="17" y="10"/>
                  </a:cubicBezTo>
                  <a:cubicBezTo>
                    <a:pt x="17" y="11"/>
                    <a:pt x="16" y="12"/>
                    <a:pt x="14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lose/>
                  <a:moveTo>
                    <a:pt x="9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6" y="14"/>
                    <a:pt x="16" y="16"/>
                    <a:pt x="16" y="17"/>
                  </a:cubicBezTo>
                  <a:cubicBezTo>
                    <a:pt x="16" y="19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9"/>
                    <a:pt x="19" y="19"/>
                    <a:pt x="19" y="17"/>
                  </a:cubicBezTo>
                  <a:cubicBezTo>
                    <a:pt x="19" y="15"/>
                    <a:pt x="18" y="14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9" y="13"/>
                    <a:pt x="19" y="11"/>
                    <a:pt x="19" y="10"/>
                  </a:cubicBezTo>
                  <a:cubicBezTo>
                    <a:pt x="19" y="7"/>
                    <a:pt x="16" y="6"/>
                    <a:pt x="15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lose/>
                  <a:moveTo>
                    <a:pt x="2" y="13"/>
                  </a:moveTo>
                  <a:cubicBezTo>
                    <a:pt x="2" y="7"/>
                    <a:pt x="7" y="2"/>
                    <a:pt x="13" y="2"/>
                  </a:cubicBezTo>
                  <a:cubicBezTo>
                    <a:pt x="20" y="2"/>
                    <a:pt x="25" y="7"/>
                    <a:pt x="25" y="13"/>
                  </a:cubicBezTo>
                  <a:cubicBezTo>
                    <a:pt x="25" y="20"/>
                    <a:pt x="20" y="25"/>
                    <a:pt x="13" y="25"/>
                  </a:cubicBezTo>
                  <a:cubicBezTo>
                    <a:pt x="7" y="25"/>
                    <a:pt x="2" y="20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0" y="13"/>
                  </a:moveTo>
                  <a:cubicBezTo>
                    <a:pt x="0" y="21"/>
                    <a:pt x="6" y="27"/>
                    <a:pt x="13" y="27"/>
                  </a:cubicBezTo>
                  <a:cubicBezTo>
                    <a:pt x="21" y="27"/>
                    <a:pt x="27" y="21"/>
                    <a:pt x="27" y="13"/>
                  </a:cubicBezTo>
                  <a:cubicBezTo>
                    <a:pt x="27" y="6"/>
                    <a:pt x="21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0" name="Freeform 12"/>
            <p:cNvSpPr>
              <a:spLocks noEditPoints="1"/>
            </p:cNvSpPr>
            <p:nvPr userDrawn="1"/>
          </p:nvSpPr>
          <p:spPr bwMode="auto">
            <a:xfrm>
              <a:off x="300" y="623"/>
              <a:ext cx="107" cy="92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11" y="19"/>
                </a:cxn>
                <a:cxn ang="0">
                  <a:pos x="18" y="11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27" y="11"/>
                </a:cxn>
                <a:cxn ang="0">
                  <a:pos x="35" y="19"/>
                </a:cxn>
                <a:cxn ang="0">
                  <a:pos x="27" y="26"/>
                </a:cxn>
                <a:cxn ang="0">
                  <a:pos x="27" y="11"/>
                </a:cxn>
                <a:cxn ang="0">
                  <a:pos x="27" y="11"/>
                </a:cxn>
                <a:cxn ang="0">
                  <a:pos x="18" y="39"/>
                </a:cxn>
                <a:cxn ang="0">
                  <a:pos x="28" y="39"/>
                </a:cxn>
                <a:cxn ang="0">
                  <a:pos x="28" y="33"/>
                </a:cxn>
                <a:cxn ang="0">
                  <a:pos x="45" y="19"/>
                </a:cxn>
                <a:cxn ang="0">
                  <a:pos x="28" y="4"/>
                </a:cxn>
                <a:cxn ang="0">
                  <a:pos x="28" y="0"/>
                </a:cxn>
                <a:cxn ang="0">
                  <a:pos x="18" y="0"/>
                </a:cxn>
                <a:cxn ang="0">
                  <a:pos x="18" y="4"/>
                </a:cxn>
                <a:cxn ang="0">
                  <a:pos x="0" y="19"/>
                </a:cxn>
                <a:cxn ang="0">
                  <a:pos x="18" y="33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45" h="39">
                  <a:moveTo>
                    <a:pt x="18" y="26"/>
                  </a:moveTo>
                  <a:cubicBezTo>
                    <a:pt x="16" y="26"/>
                    <a:pt x="11" y="25"/>
                    <a:pt x="11" y="19"/>
                  </a:cubicBezTo>
                  <a:cubicBezTo>
                    <a:pt x="11" y="12"/>
                    <a:pt x="16" y="11"/>
                    <a:pt x="18" y="1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lose/>
                  <a:moveTo>
                    <a:pt x="27" y="11"/>
                  </a:moveTo>
                  <a:cubicBezTo>
                    <a:pt x="30" y="11"/>
                    <a:pt x="35" y="12"/>
                    <a:pt x="35" y="19"/>
                  </a:cubicBezTo>
                  <a:cubicBezTo>
                    <a:pt x="35" y="25"/>
                    <a:pt x="30" y="26"/>
                    <a:pt x="27" y="2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lose/>
                  <a:moveTo>
                    <a:pt x="18" y="39"/>
                  </a:moveTo>
                  <a:cubicBezTo>
                    <a:pt x="28" y="39"/>
                    <a:pt x="28" y="39"/>
                    <a:pt x="28" y="39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34" y="33"/>
                    <a:pt x="45" y="32"/>
                    <a:pt x="45" y="19"/>
                  </a:cubicBezTo>
                  <a:cubicBezTo>
                    <a:pt x="45" y="6"/>
                    <a:pt x="34" y="4"/>
                    <a:pt x="28" y="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1" y="4"/>
                    <a:pt x="0" y="6"/>
                    <a:pt x="0" y="19"/>
                  </a:cubicBezTo>
                  <a:cubicBezTo>
                    <a:pt x="0" y="32"/>
                    <a:pt x="11" y="33"/>
                    <a:pt x="18" y="3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1" name="Freeform 13"/>
            <p:cNvSpPr>
              <a:spLocks/>
            </p:cNvSpPr>
            <p:nvPr userDrawn="1"/>
          </p:nvSpPr>
          <p:spPr bwMode="auto">
            <a:xfrm>
              <a:off x="420" y="627"/>
              <a:ext cx="83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7"/>
                </a:cxn>
                <a:cxn ang="0">
                  <a:pos x="24" y="87"/>
                </a:cxn>
                <a:cxn ang="0">
                  <a:pos x="59" y="35"/>
                </a:cxn>
                <a:cxn ang="0">
                  <a:pos x="59" y="87"/>
                </a:cxn>
                <a:cxn ang="0">
                  <a:pos x="83" y="87"/>
                </a:cxn>
                <a:cxn ang="0">
                  <a:pos x="83" y="0"/>
                </a:cxn>
                <a:cxn ang="0">
                  <a:pos x="57" y="0"/>
                </a:cxn>
                <a:cxn ang="0">
                  <a:pos x="24" y="52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3" h="87">
                  <a:moveTo>
                    <a:pt x="0" y="0"/>
                  </a:moveTo>
                  <a:lnTo>
                    <a:pt x="0" y="87"/>
                  </a:lnTo>
                  <a:lnTo>
                    <a:pt x="24" y="87"/>
                  </a:lnTo>
                  <a:lnTo>
                    <a:pt x="59" y="35"/>
                  </a:lnTo>
                  <a:lnTo>
                    <a:pt x="59" y="87"/>
                  </a:lnTo>
                  <a:lnTo>
                    <a:pt x="83" y="87"/>
                  </a:lnTo>
                  <a:lnTo>
                    <a:pt x="83" y="0"/>
                  </a:lnTo>
                  <a:lnTo>
                    <a:pt x="57" y="0"/>
                  </a:lnTo>
                  <a:lnTo>
                    <a:pt x="24" y="5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2" name="Freeform 14"/>
            <p:cNvSpPr>
              <a:spLocks noEditPoints="1"/>
            </p:cNvSpPr>
            <p:nvPr userDrawn="1"/>
          </p:nvSpPr>
          <p:spPr bwMode="auto">
            <a:xfrm>
              <a:off x="515" y="627"/>
              <a:ext cx="68" cy="88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13" y="8"/>
                </a:cxn>
                <a:cxn ang="0">
                  <a:pos x="18" y="12"/>
                </a:cxn>
                <a:cxn ang="0">
                  <a:pos x="13" y="16"/>
                </a:cxn>
                <a:cxn ang="0">
                  <a:pos x="10" y="16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0" y="37"/>
                </a:cxn>
                <a:cxn ang="0">
                  <a:pos x="10" y="37"/>
                </a:cxn>
                <a:cxn ang="0">
                  <a:pos x="10" y="24"/>
                </a:cxn>
                <a:cxn ang="0">
                  <a:pos x="16" y="24"/>
                </a:cxn>
                <a:cxn ang="0">
                  <a:pos x="29" y="12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37"/>
                </a:cxn>
                <a:cxn ang="0">
                  <a:pos x="0" y="37"/>
                </a:cxn>
              </a:cxnLst>
              <a:rect l="0" t="0" r="r" b="b"/>
              <a:pathLst>
                <a:path w="29" h="37">
                  <a:moveTo>
                    <a:pt x="10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8" y="8"/>
                    <a:pt x="18" y="10"/>
                    <a:pt x="18" y="12"/>
                  </a:cubicBezTo>
                  <a:cubicBezTo>
                    <a:pt x="18" y="14"/>
                    <a:pt x="18" y="16"/>
                    <a:pt x="13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lose/>
                  <a:moveTo>
                    <a:pt x="0" y="37"/>
                  </a:moveTo>
                  <a:cubicBezTo>
                    <a:pt x="10" y="37"/>
                    <a:pt x="10" y="37"/>
                    <a:pt x="10" y="37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6" y="24"/>
                    <a:pt x="29" y="17"/>
                    <a:pt x="29" y="12"/>
                  </a:cubicBezTo>
                  <a:cubicBezTo>
                    <a:pt x="29" y="7"/>
                    <a:pt x="2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3" name="Freeform 15"/>
            <p:cNvSpPr>
              <a:spLocks/>
            </p:cNvSpPr>
            <p:nvPr userDrawn="1"/>
          </p:nvSpPr>
          <p:spPr bwMode="auto">
            <a:xfrm>
              <a:off x="588" y="627"/>
              <a:ext cx="105" cy="88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24" y="87"/>
                </a:cxn>
                <a:cxn ang="0">
                  <a:pos x="31" y="35"/>
                </a:cxn>
                <a:cxn ang="0">
                  <a:pos x="45" y="87"/>
                </a:cxn>
                <a:cxn ang="0">
                  <a:pos x="61" y="87"/>
                </a:cxn>
                <a:cxn ang="0">
                  <a:pos x="76" y="35"/>
                </a:cxn>
                <a:cxn ang="0">
                  <a:pos x="83" y="87"/>
                </a:cxn>
                <a:cxn ang="0">
                  <a:pos x="104" y="87"/>
                </a:cxn>
                <a:cxn ang="0">
                  <a:pos x="92" y="0"/>
                </a:cxn>
                <a:cxn ang="0">
                  <a:pos x="69" y="0"/>
                </a:cxn>
                <a:cxn ang="0">
                  <a:pos x="52" y="52"/>
                </a:cxn>
                <a:cxn ang="0">
                  <a:pos x="38" y="0"/>
                </a:cxn>
                <a:cxn ang="0">
                  <a:pos x="14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104" h="87">
                  <a:moveTo>
                    <a:pt x="0" y="87"/>
                  </a:moveTo>
                  <a:lnTo>
                    <a:pt x="24" y="87"/>
                  </a:lnTo>
                  <a:lnTo>
                    <a:pt x="31" y="35"/>
                  </a:lnTo>
                  <a:lnTo>
                    <a:pt x="45" y="87"/>
                  </a:lnTo>
                  <a:lnTo>
                    <a:pt x="61" y="87"/>
                  </a:lnTo>
                  <a:lnTo>
                    <a:pt x="76" y="35"/>
                  </a:lnTo>
                  <a:lnTo>
                    <a:pt x="83" y="87"/>
                  </a:lnTo>
                  <a:lnTo>
                    <a:pt x="104" y="87"/>
                  </a:lnTo>
                  <a:lnTo>
                    <a:pt x="92" y="0"/>
                  </a:lnTo>
                  <a:lnTo>
                    <a:pt x="69" y="0"/>
                  </a:lnTo>
                  <a:lnTo>
                    <a:pt x="52" y="52"/>
                  </a:lnTo>
                  <a:lnTo>
                    <a:pt x="38" y="0"/>
                  </a:lnTo>
                  <a:lnTo>
                    <a:pt x="14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4" name="Freeform 16"/>
            <p:cNvSpPr>
              <a:spLocks noEditPoints="1"/>
            </p:cNvSpPr>
            <p:nvPr userDrawn="1"/>
          </p:nvSpPr>
          <p:spPr bwMode="auto">
            <a:xfrm>
              <a:off x="695" y="627"/>
              <a:ext cx="89" cy="88"/>
            </a:xfrm>
            <a:custGeom>
              <a:avLst/>
              <a:gdLst/>
              <a:ahLst/>
              <a:cxnLst>
                <a:cxn ang="0">
                  <a:pos x="45" y="21"/>
                </a:cxn>
                <a:cxn ang="0">
                  <a:pos x="55" y="52"/>
                </a:cxn>
                <a:cxn ang="0">
                  <a:pos x="36" y="52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0" y="87"/>
                </a:cxn>
                <a:cxn ang="0">
                  <a:pos x="26" y="87"/>
                </a:cxn>
                <a:cxn ang="0">
                  <a:pos x="31" y="71"/>
                </a:cxn>
                <a:cxn ang="0">
                  <a:pos x="59" y="71"/>
                </a:cxn>
                <a:cxn ang="0">
                  <a:pos x="64" y="87"/>
                </a:cxn>
                <a:cxn ang="0">
                  <a:pos x="90" y="87"/>
                </a:cxn>
                <a:cxn ang="0">
                  <a:pos x="59" y="0"/>
                </a:cxn>
                <a:cxn ang="0">
                  <a:pos x="31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90" h="87">
                  <a:moveTo>
                    <a:pt x="45" y="21"/>
                  </a:moveTo>
                  <a:lnTo>
                    <a:pt x="55" y="52"/>
                  </a:lnTo>
                  <a:lnTo>
                    <a:pt x="36" y="52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  <a:close/>
                  <a:moveTo>
                    <a:pt x="0" y="87"/>
                  </a:moveTo>
                  <a:lnTo>
                    <a:pt x="26" y="87"/>
                  </a:lnTo>
                  <a:lnTo>
                    <a:pt x="31" y="71"/>
                  </a:lnTo>
                  <a:lnTo>
                    <a:pt x="59" y="71"/>
                  </a:lnTo>
                  <a:lnTo>
                    <a:pt x="64" y="87"/>
                  </a:lnTo>
                  <a:lnTo>
                    <a:pt x="90" y="87"/>
                  </a:lnTo>
                  <a:lnTo>
                    <a:pt x="59" y="0"/>
                  </a:lnTo>
                  <a:lnTo>
                    <a:pt x="31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5" name="Freeform 17"/>
            <p:cNvSpPr>
              <a:spLocks noEditPoints="1"/>
            </p:cNvSpPr>
            <p:nvPr userDrawn="1"/>
          </p:nvSpPr>
          <p:spPr bwMode="auto">
            <a:xfrm>
              <a:off x="818" y="627"/>
              <a:ext cx="64" cy="3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47" y="0"/>
                </a:cxn>
                <a:cxn ang="0">
                  <a:pos x="28" y="38"/>
                </a:cxn>
                <a:cxn ang="0">
                  <a:pos x="50" y="38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33" y="0"/>
                </a:cxn>
                <a:cxn ang="0">
                  <a:pos x="17" y="0"/>
                </a:cxn>
                <a:cxn ang="0">
                  <a:pos x="0" y="38"/>
                </a:cxn>
                <a:cxn ang="0">
                  <a:pos x="21" y="38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</a:cxnLst>
              <a:rect l="0" t="0" r="r" b="b"/>
              <a:pathLst>
                <a:path w="64" h="38">
                  <a:moveTo>
                    <a:pt x="64" y="0"/>
                  </a:moveTo>
                  <a:lnTo>
                    <a:pt x="47" y="0"/>
                  </a:lnTo>
                  <a:lnTo>
                    <a:pt x="28" y="38"/>
                  </a:lnTo>
                  <a:lnTo>
                    <a:pt x="50" y="38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33" y="0"/>
                  </a:moveTo>
                  <a:lnTo>
                    <a:pt x="17" y="0"/>
                  </a:lnTo>
                  <a:lnTo>
                    <a:pt x="0" y="38"/>
                  </a:lnTo>
                  <a:lnTo>
                    <a:pt x="21" y="38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6" name="Freeform 18"/>
            <p:cNvSpPr>
              <a:spLocks/>
            </p:cNvSpPr>
            <p:nvPr userDrawn="1"/>
          </p:nvSpPr>
          <p:spPr bwMode="auto">
            <a:xfrm>
              <a:off x="904" y="627"/>
              <a:ext cx="35" cy="88"/>
            </a:xfrm>
            <a:custGeom>
              <a:avLst/>
              <a:gdLst/>
              <a:ahLst/>
              <a:cxnLst>
                <a:cxn ang="0">
                  <a:pos x="12" y="87"/>
                </a:cxn>
                <a:cxn ang="0">
                  <a:pos x="36" y="87"/>
                </a:cxn>
                <a:cxn ang="0">
                  <a:pos x="36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2" y="19"/>
                </a:cxn>
                <a:cxn ang="0">
                  <a:pos x="12" y="87"/>
                </a:cxn>
                <a:cxn ang="0">
                  <a:pos x="12" y="87"/>
                </a:cxn>
                <a:cxn ang="0">
                  <a:pos x="12" y="87"/>
                </a:cxn>
              </a:cxnLst>
              <a:rect l="0" t="0" r="r" b="b"/>
              <a:pathLst>
                <a:path w="36" h="87">
                  <a:moveTo>
                    <a:pt x="12" y="87"/>
                  </a:moveTo>
                  <a:lnTo>
                    <a:pt x="36" y="87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2" y="19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7" name="Freeform 19"/>
            <p:cNvSpPr>
              <a:spLocks/>
            </p:cNvSpPr>
            <p:nvPr userDrawn="1"/>
          </p:nvSpPr>
          <p:spPr bwMode="auto">
            <a:xfrm>
              <a:off x="963" y="626"/>
              <a:ext cx="68" cy="92"/>
            </a:xfrm>
            <a:custGeom>
              <a:avLst/>
              <a:gdLst/>
              <a:ahLst/>
              <a:cxnLst>
                <a:cxn ang="0">
                  <a:pos x="29" y="25"/>
                </a:cxn>
                <a:cxn ang="0">
                  <a:pos x="20" y="30"/>
                </a:cxn>
                <a:cxn ang="0">
                  <a:pos x="11" y="19"/>
                </a:cxn>
                <a:cxn ang="0">
                  <a:pos x="20" y="9"/>
                </a:cxn>
                <a:cxn ang="0">
                  <a:pos x="29" y="13"/>
                </a:cxn>
                <a:cxn ang="0">
                  <a:pos x="29" y="3"/>
                </a:cxn>
                <a:cxn ang="0">
                  <a:pos x="19" y="0"/>
                </a:cxn>
                <a:cxn ang="0">
                  <a:pos x="0" y="19"/>
                </a:cxn>
                <a:cxn ang="0">
                  <a:pos x="19" y="39"/>
                </a:cxn>
                <a:cxn ang="0">
                  <a:pos x="29" y="36"/>
                </a:cxn>
                <a:cxn ang="0">
                  <a:pos x="29" y="25"/>
                </a:cxn>
                <a:cxn ang="0">
                  <a:pos x="29" y="25"/>
                </a:cxn>
              </a:cxnLst>
              <a:rect l="0" t="0" r="r" b="b"/>
              <a:pathLst>
                <a:path w="29" h="39">
                  <a:moveTo>
                    <a:pt x="29" y="25"/>
                  </a:moveTo>
                  <a:cubicBezTo>
                    <a:pt x="27" y="27"/>
                    <a:pt x="24" y="30"/>
                    <a:pt x="20" y="30"/>
                  </a:cubicBezTo>
                  <a:cubicBezTo>
                    <a:pt x="14" y="30"/>
                    <a:pt x="11" y="25"/>
                    <a:pt x="11" y="19"/>
                  </a:cubicBezTo>
                  <a:cubicBezTo>
                    <a:pt x="11" y="13"/>
                    <a:pt x="14" y="9"/>
                    <a:pt x="20" y="9"/>
                  </a:cubicBezTo>
                  <a:cubicBezTo>
                    <a:pt x="24" y="9"/>
                    <a:pt x="27" y="11"/>
                    <a:pt x="29" y="1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6" y="1"/>
                    <a:pt x="22" y="0"/>
                    <a:pt x="19" y="0"/>
                  </a:cubicBezTo>
                  <a:cubicBezTo>
                    <a:pt x="9" y="0"/>
                    <a:pt x="0" y="7"/>
                    <a:pt x="0" y="19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22" y="39"/>
                    <a:pt x="26" y="38"/>
                    <a:pt x="29" y="3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8" name="Freeform 20"/>
            <p:cNvSpPr>
              <a:spLocks noEditPoints="1"/>
            </p:cNvSpPr>
            <p:nvPr userDrawn="1"/>
          </p:nvSpPr>
          <p:spPr bwMode="auto">
            <a:xfrm>
              <a:off x="1037" y="627"/>
              <a:ext cx="64" cy="38"/>
            </a:xfrm>
            <a:custGeom>
              <a:avLst/>
              <a:gdLst/>
              <a:ahLst/>
              <a:cxnLst>
                <a:cxn ang="0">
                  <a:pos x="28" y="38"/>
                </a:cxn>
                <a:cxn ang="0">
                  <a:pos x="45" y="38"/>
                </a:cxn>
                <a:cxn ang="0">
                  <a:pos x="63" y="0"/>
                </a:cxn>
                <a:cxn ang="0">
                  <a:pos x="42" y="0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0" y="38"/>
                </a:cxn>
                <a:cxn ang="0">
                  <a:pos x="16" y="38"/>
                </a:cxn>
                <a:cxn ang="0">
                  <a:pos x="35" y="0"/>
                </a:cxn>
                <a:cxn ang="0">
                  <a:pos x="14" y="0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63" h="38">
                  <a:moveTo>
                    <a:pt x="28" y="38"/>
                  </a:moveTo>
                  <a:lnTo>
                    <a:pt x="45" y="38"/>
                  </a:lnTo>
                  <a:lnTo>
                    <a:pt x="63" y="0"/>
                  </a:lnTo>
                  <a:lnTo>
                    <a:pt x="42" y="0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8"/>
                  </a:lnTo>
                  <a:close/>
                  <a:moveTo>
                    <a:pt x="0" y="38"/>
                  </a:moveTo>
                  <a:lnTo>
                    <a:pt x="16" y="38"/>
                  </a:lnTo>
                  <a:lnTo>
                    <a:pt x="35" y="0"/>
                  </a:lnTo>
                  <a:lnTo>
                    <a:pt x="14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7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q"/>
        <a:defRPr sz="2800" b="1">
          <a:solidFill>
            <a:schemeClr val="tx1"/>
          </a:solidFill>
          <a:latin typeface="Calibri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sz="2400" b="1">
          <a:solidFill>
            <a:schemeClr val="tx1"/>
          </a:solidFill>
          <a:latin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Blip>
          <a:blip r:embed="rId15"/>
        </a:buBlip>
        <a:defRPr sz="2000" b="1">
          <a:solidFill>
            <a:schemeClr val="tx1"/>
          </a:solidFill>
          <a:latin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356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226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10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299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876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18.10.2017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91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3E3B47-F62D-4BF2-96BF-078F88DA6C73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33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0.xml"/><Relationship Id="rId6" Type="http://schemas.openxmlformats.org/officeDocument/2006/relationships/hyperlink" Target="http://meddemo.1c-bitrix.ru/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5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7.png"/><Relationship Id="rId4" Type="http://schemas.openxmlformats.org/officeDocument/2006/relationships/hyperlink" Target="http://marketplace.1c-bitrix.ru/solutions/bitrix.map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7.png"/><Relationship Id="rId4" Type="http://schemas.openxmlformats.org/officeDocument/2006/relationships/hyperlink" Target="http://www.1c-bitrix.ru/download/doc/1c_bitrix_map-guide_13may2014.docx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7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2.png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7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8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62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62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62.png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81.png"/><Relationship Id="rId4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7.png"/><Relationship Id="rId4" Type="http://schemas.openxmlformats.org/officeDocument/2006/relationships/image" Target="../media/image8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7.png"/><Relationship Id="rId4" Type="http://schemas.openxmlformats.org/officeDocument/2006/relationships/image" Target="../media/image8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7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7.png"/><Relationship Id="rId4" Type="http://schemas.openxmlformats.org/officeDocument/2006/relationships/image" Target="../media/image9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2.png"/><Relationship Id="rId4" Type="http://schemas.openxmlformats.org/officeDocument/2006/relationships/hyperlink" Target="http://www.1c-bitrix.ru/support/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0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7.png"/><Relationship Id="rId4" Type="http://schemas.openxmlformats.org/officeDocument/2006/relationships/hyperlink" Target="https://www.1c-bitrix.ru/download/files/manuals/ru/solution/medsite_tutorial.pdf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3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7.pn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rgbClr val="F72272"/>
              </a:gs>
              <a:gs pos="16000">
                <a:srgbClr val="FF363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38150" y="2901096"/>
            <a:ext cx="8267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Как быстро и просто создать веб-сайт </a:t>
            </a:r>
            <a:br>
              <a:rPr lang="ru-RU" sz="28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и интернет-регистратуру для медицинской организации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581400" y="4343400"/>
            <a:ext cx="1981200" cy="0"/>
          </a:xfrm>
          <a:prstGeom prst="line">
            <a:avLst/>
          </a:prstGeom>
          <a:ln w="12700">
            <a:solidFill>
              <a:srgbClr val="FFA1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1500" y="4648200"/>
            <a:ext cx="800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0" dirty="0" smtClean="0">
                <a:solidFill>
                  <a:schemeClr val="bg1"/>
                </a:solidFill>
                <a:latin typeface="+mn-lt"/>
              </a:rPr>
              <a:t>Имя Фамилия</a:t>
            </a:r>
          </a:p>
          <a:p>
            <a:pPr algn="ctr"/>
            <a:r>
              <a:rPr lang="ru-RU" b="0" dirty="0" smtClean="0">
                <a:solidFill>
                  <a:schemeClr val="bg1"/>
                </a:solidFill>
                <a:latin typeface="+mn-lt"/>
              </a:rPr>
              <a:t>должность</a:t>
            </a:r>
            <a:endParaRPr lang="ru-RU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Picture 2" descr="C:\Users\filippov\Desktop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1219200"/>
            <a:ext cx="1187450" cy="7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26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73719" y="691295"/>
            <a:ext cx="6386513" cy="482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400" b="1" dirty="0" smtClean="0">
                <a:latin typeface="Calibri" pitchFamily="34" charset="0"/>
              </a:rPr>
              <a:t>Стационары и госпитали</a:t>
            </a:r>
            <a:endParaRPr lang="ru-RU" sz="2400" dirty="0" smtClean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400" dirty="0" smtClean="0">
                <a:latin typeface="Calibri" pitchFamily="34" charset="0"/>
              </a:rPr>
              <a:t>Сайтов нет у </a:t>
            </a:r>
            <a:r>
              <a:rPr lang="ru-RU" sz="3600" b="1" dirty="0" smtClean="0">
                <a:latin typeface="Calibri" pitchFamily="34" charset="0"/>
              </a:rPr>
              <a:t>46% </a:t>
            </a: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400" dirty="0" smtClean="0">
                <a:latin typeface="Calibri" pitchFamily="34" charset="0"/>
              </a:rPr>
              <a:t>учреждений</a:t>
            </a:r>
            <a:endParaRPr lang="ru-RU" sz="24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4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400" b="1" dirty="0" smtClean="0">
                <a:latin typeface="Calibri" pitchFamily="34" charset="0"/>
              </a:rPr>
              <a:t>Диагностические центры</a:t>
            </a:r>
            <a:endParaRPr lang="ru-RU" sz="2400" dirty="0" smtClean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400" dirty="0" smtClean="0">
                <a:latin typeface="Calibri" pitchFamily="34" charset="0"/>
              </a:rPr>
              <a:t>Только 3 рабочих сайта (13%) из 23 центров</a:t>
            </a:r>
            <a:endParaRPr lang="ru-RU" sz="24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4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400" b="1" dirty="0" smtClean="0">
                <a:latin typeface="Calibri" pitchFamily="34" charset="0"/>
              </a:rPr>
              <a:t>Родильные дома</a:t>
            </a:r>
            <a:endParaRPr lang="ru-RU" sz="2400" b="1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4000" b="1" dirty="0" smtClean="0">
                <a:latin typeface="Calibri" pitchFamily="34" charset="0"/>
              </a:rPr>
              <a:t>40% </a:t>
            </a:r>
            <a:r>
              <a:rPr lang="ru-RU" sz="2400" b="0" dirty="0" smtClean="0">
                <a:latin typeface="Calibri" pitchFamily="34" charset="0"/>
              </a:rPr>
              <a:t>вообще не имеют сайта...</a:t>
            </a:r>
            <a:endParaRPr lang="ru-RU" sz="2400" b="0" dirty="0"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88765" y="0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Даже в Москве…</a:t>
            </a:r>
            <a:endParaRPr lang="en-US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971600" y="5490121"/>
            <a:ext cx="7200800" cy="8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2600" dirty="0" smtClean="0">
                <a:solidFill>
                  <a:srgbClr val="C00000"/>
                </a:solidFill>
                <a:latin typeface="+mn-lt"/>
              </a:rPr>
              <a:t>Большинство медицинских учреждений </a:t>
            </a:r>
            <a:br>
              <a:rPr lang="ru-RU" sz="2600" dirty="0" smtClean="0">
                <a:solidFill>
                  <a:srgbClr val="C00000"/>
                </a:solidFill>
                <a:latin typeface="+mn-lt"/>
              </a:rPr>
            </a:br>
            <a:r>
              <a:rPr lang="ru-RU" sz="2600" dirty="0" smtClean="0">
                <a:solidFill>
                  <a:srgbClr val="C00000"/>
                </a:solidFill>
                <a:latin typeface="+mn-lt"/>
              </a:rPr>
              <a:t>не имеют своего сайта </a:t>
            </a:r>
            <a:endParaRPr lang="ru-RU" sz="26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628799"/>
            <a:ext cx="1132482" cy="13401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42" y="3429000"/>
            <a:ext cx="2305672" cy="1518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0713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0"/>
          <a:stretch/>
        </p:blipFill>
        <p:spPr>
          <a:xfrm>
            <a:off x="4701010" y="3429000"/>
            <a:ext cx="4457700" cy="3125201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04799" y="1035653"/>
            <a:ext cx="5779367" cy="305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lnSpc>
                <a:spcPct val="150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600" dirty="0" smtClean="0">
                <a:solidFill>
                  <a:prstClr val="black"/>
                </a:solidFill>
                <a:latin typeface="Calibri" pitchFamily="34" charset="0"/>
              </a:rPr>
              <a:t>Лицо организации в Интернете</a:t>
            </a:r>
            <a:endParaRPr lang="ru-RU" sz="2600" dirty="0">
              <a:solidFill>
                <a:prstClr val="black"/>
              </a:solidFill>
              <a:latin typeface="Calibri" pitchFamily="34" charset="0"/>
            </a:endParaRPr>
          </a:p>
          <a:p>
            <a:pPr marL="531813" indent="-531813">
              <a:lnSpc>
                <a:spcPct val="150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600" dirty="0" smtClean="0">
                <a:solidFill>
                  <a:prstClr val="black"/>
                </a:solidFill>
                <a:latin typeface="Calibri" pitchFamily="34" charset="0"/>
              </a:rPr>
              <a:t>Требование времени</a:t>
            </a:r>
            <a:endParaRPr lang="ru-RU" sz="2600" dirty="0">
              <a:solidFill>
                <a:prstClr val="black"/>
              </a:solidFill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600" dirty="0" smtClean="0">
                <a:solidFill>
                  <a:prstClr val="black"/>
                </a:solidFill>
                <a:latin typeface="Calibri" pitchFamily="34" charset="0"/>
              </a:rPr>
              <a:t>Один из основных инструментов</a:t>
            </a:r>
            <a:br>
              <a:rPr lang="ru-RU" sz="260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ru-RU" sz="2600" dirty="0" smtClean="0">
                <a:solidFill>
                  <a:prstClr val="black"/>
                </a:solidFill>
                <a:latin typeface="Calibri" pitchFamily="34" charset="0"/>
              </a:rPr>
              <a:t> автоматизации и информатизации</a:t>
            </a:r>
            <a:endParaRPr lang="ru-RU" sz="2600" dirty="0">
              <a:solidFill>
                <a:prstClr val="black"/>
              </a:solidFill>
              <a:latin typeface="Calibri" pitchFamily="34" charset="0"/>
            </a:endParaRPr>
          </a:p>
          <a:p>
            <a:pPr marL="531813" indent="-531813">
              <a:lnSpc>
                <a:spcPct val="150000"/>
              </a:lnSpc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600" dirty="0" smtClean="0">
                <a:solidFill>
                  <a:prstClr val="black"/>
                </a:solidFill>
                <a:latin typeface="Calibri" pitchFamily="34" charset="0"/>
              </a:rPr>
              <a:t>Требование Законодательства</a:t>
            </a:r>
            <a:endParaRPr lang="ru-RU" sz="260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447800" y="59531"/>
            <a:ext cx="6096000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Сайт: иметь</a:t>
            </a:r>
            <a:r>
              <a:rPr lang="ru-RU" sz="3600" b="1" dirty="0">
                <a:solidFill>
                  <a:srgbClr val="FFC000"/>
                </a:solidFill>
              </a:rPr>
              <a:t>,</a:t>
            </a:r>
            <a:r>
              <a:rPr lang="ru-RU" sz="3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 нельзя не иметь</a:t>
            </a:r>
            <a:endParaRPr lang="en-US" sz="36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8209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otov\Pictures\Depositphotos_6706417_origina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61" b="46306"/>
          <a:stretch/>
        </p:blipFill>
        <p:spPr bwMode="auto">
          <a:xfrm>
            <a:off x="251521" y="3951253"/>
            <a:ext cx="2249682" cy="228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Прямоугольник 11"/>
          <p:cNvSpPr>
            <a:spLocks noChangeArrowheads="1"/>
          </p:cNvSpPr>
          <p:nvPr/>
        </p:nvSpPr>
        <p:spPr bwMode="auto">
          <a:xfrm>
            <a:off x="2195736" y="1196752"/>
            <a:ext cx="4608512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08000"/>
            </a:pPr>
            <a:r>
              <a:rPr lang="ru-RU" sz="2400" b="0" dirty="0">
                <a:latin typeface="Calibri" pitchFamily="34" charset="0"/>
                <a:cs typeface="Calibri" pitchFamily="34" charset="0"/>
              </a:rPr>
              <a:t>низкий уровень стандартной разработки </a:t>
            </a:r>
            <a:endParaRPr lang="ru-RU" sz="2400" b="0" dirty="0" smtClean="0"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08000"/>
            </a:pPr>
            <a:endParaRPr lang="ru-RU" sz="2400" b="0" dirty="0"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08000"/>
            </a:pPr>
            <a:r>
              <a:rPr lang="ru-RU" sz="2400" dirty="0">
                <a:latin typeface="Calibri" pitchFamily="34" charset="0"/>
                <a:cs typeface="Calibri" pitchFamily="34" charset="0"/>
              </a:rPr>
              <a:t>п</a:t>
            </a:r>
            <a:r>
              <a:rPr lang="ru-RU" sz="2400" dirty="0" smtClean="0">
                <a:latin typeface="Calibri" pitchFamily="34" charset="0"/>
                <a:cs typeface="Calibri" pitchFamily="34" charset="0"/>
              </a:rPr>
              <a:t>ривязанность к разработчику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, сложности с поддержкой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08000"/>
            </a:pPr>
            <a:endParaRPr lang="ru-RU" sz="2400" b="0" dirty="0" smtClean="0"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08000"/>
            </a:pPr>
            <a:r>
              <a:rPr lang="ru-RU" sz="2400" dirty="0" smtClean="0">
                <a:latin typeface="Calibri" pitchFamily="34" charset="0"/>
                <a:cs typeface="Calibri" pitchFamily="34" charset="0"/>
              </a:rPr>
              <a:t>несколько компонентов от разных производителей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08000"/>
            </a:pPr>
            <a:endParaRPr lang="ru-RU" sz="2400" b="0" dirty="0"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08000"/>
            </a:pP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низкий уровень безопасности</a:t>
            </a:r>
            <a:endParaRPr lang="ru-RU" sz="24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9606" y="56233"/>
            <a:ext cx="7870826" cy="852487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600" dirty="0" smtClean="0">
                <a:latin typeface="+mn-lt"/>
                <a:cs typeface="Calibri" pitchFamily="34" charset="0"/>
              </a:rPr>
              <a:t>Созданные сайты – набор запчастей</a:t>
            </a:r>
            <a:endParaRPr lang="en-US" sz="3600" dirty="0" smtClean="0">
              <a:latin typeface="+mn-lt"/>
              <a:cs typeface="Calibri" pitchFamily="34" charset="0"/>
            </a:endParaRPr>
          </a:p>
        </p:txBody>
      </p:sp>
      <p:pic>
        <p:nvPicPr>
          <p:cNvPr id="14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3760475" y="2348880"/>
            <a:ext cx="1497325" cy="0"/>
          </a:xfrm>
          <a:prstGeom prst="line">
            <a:avLst/>
          </a:prstGeom>
          <a:ln w="12700">
            <a:solidFill>
              <a:srgbClr val="F59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760475" y="3789040"/>
            <a:ext cx="1497325" cy="0"/>
          </a:xfrm>
          <a:prstGeom prst="line">
            <a:avLst/>
          </a:prstGeom>
          <a:ln w="12700">
            <a:solidFill>
              <a:srgbClr val="F59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760475" y="5157192"/>
            <a:ext cx="1497325" cy="0"/>
          </a:xfrm>
          <a:prstGeom prst="line">
            <a:avLst/>
          </a:prstGeom>
          <a:ln w="12700">
            <a:solidFill>
              <a:srgbClr val="F59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4099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771" y="1277771"/>
            <a:ext cx="4302458" cy="4302458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4808" y="5100098"/>
            <a:ext cx="8794428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ru-RU" sz="28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… зачем?</a:t>
            </a:r>
            <a:endParaRPr lang="ru-RU" sz="2800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524000" y="142528"/>
            <a:ext cx="6096000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latin typeface="Calibri" panose="020F0502020204030204" pitchFamily="34" charset="0"/>
              </a:rPr>
              <a:t>Решения 1С-Битрикс для медицинских организаций</a:t>
            </a:r>
          </a:p>
        </p:txBody>
      </p:sp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242982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387796" y="3233637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636960" y="2357337"/>
            <a:ext cx="34718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7" name="Пирог 16"/>
          <p:cNvSpPr/>
          <p:nvPr/>
        </p:nvSpPr>
        <p:spPr bwMode="auto">
          <a:xfrm>
            <a:off x="746944" y="1817487"/>
            <a:ext cx="3200400" cy="3200400"/>
          </a:xfrm>
          <a:prstGeom prst="pie">
            <a:avLst>
              <a:gd name="adj1" fmla="val 14563402"/>
              <a:gd name="adj2" fmla="val 13609338"/>
            </a:avLst>
          </a:prstGeom>
          <a:solidFill>
            <a:srgbClr val="FFC000"/>
          </a:solidFill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 u="sng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Пирог 17"/>
          <p:cNvSpPr/>
          <p:nvPr/>
        </p:nvSpPr>
        <p:spPr bwMode="auto">
          <a:xfrm>
            <a:off x="745356" y="1809549"/>
            <a:ext cx="3200400" cy="3200400"/>
          </a:xfrm>
          <a:prstGeom prst="pie">
            <a:avLst>
              <a:gd name="adj1" fmla="val 17235666"/>
              <a:gd name="adj2" fmla="val 16200000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 u="sng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669892" y="3489804"/>
            <a:ext cx="168810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Calibri"/>
              </a:rPr>
              <a:t>95%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267744" y="1772816"/>
            <a:ext cx="8440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5%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4577112" y="1472416"/>
            <a:ext cx="4752528" cy="397031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95% </a:t>
            </a:r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задач медицинских сайтов – абсолютно стандартные и легко типизируются</a:t>
            </a:r>
            <a:endParaRPr lang="en-US" sz="2800" dirty="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  <a:p>
            <a:endParaRPr lang="en-US" sz="2800" dirty="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  <a:p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Только </a:t>
            </a:r>
            <a:r>
              <a:rPr lang="ru-RU" sz="2800" b="1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5</a:t>
            </a:r>
            <a:r>
              <a:rPr lang="ru-RU" sz="2800" b="1" dirty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% </a:t>
            </a:r>
            <a:r>
              <a:rPr lang="ru-RU" sz="2800" dirty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- это специфические </a:t>
            </a:r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проекты, с уникальными задачами и бизнес</a:t>
            </a:r>
            <a:r>
              <a:rPr lang="ru-RU" sz="2800" dirty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-</a:t>
            </a:r>
            <a:r>
              <a:rPr lang="ru-RU" sz="2800" dirty="0" smtClean="0">
                <a:solidFill>
                  <a:prstClr val="black"/>
                </a:solidFill>
                <a:latin typeface="Calibri"/>
                <a:ea typeface="Verdana" pitchFamily="34" charset="0"/>
                <a:cs typeface="Verdana" pitchFamily="34" charset="0"/>
              </a:rPr>
              <a:t>логикой.</a:t>
            </a:r>
            <a:endParaRPr lang="ru-RU" sz="2800" dirty="0">
              <a:solidFill>
                <a:prstClr val="black"/>
              </a:solidFill>
              <a:latin typeface="Calibri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197848" y="-27384"/>
            <a:ext cx="6758528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prstClr val="black"/>
                </a:solidFill>
              </a:rPr>
              <a:t>Не нужно изобретать велосипед</a:t>
            </a:r>
            <a:endParaRPr lang="en-US" sz="3200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5360675" y="3417687"/>
            <a:ext cx="1497325" cy="0"/>
          </a:xfrm>
          <a:prstGeom prst="line">
            <a:avLst/>
          </a:prstGeom>
          <a:ln w="12700">
            <a:solidFill>
              <a:srgbClr val="F59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3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C:\Users\volna\Downloads\картинки\5452359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313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8468" y="0"/>
            <a:ext cx="9152468" cy="688842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381537"/>
            <a:ext cx="2256538" cy="233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51839" y="2689596"/>
            <a:ext cx="8640322" cy="1387476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718" rIns="91398" bIns="45718" anchor="ctr"/>
          <a:lstStyle/>
          <a:p>
            <a:pPr algn="ctr">
              <a:defRPr/>
            </a:pPr>
            <a:r>
              <a:rPr lang="ru-RU" sz="3600" dirty="0">
                <a:solidFill>
                  <a:schemeClr val="bg1"/>
                </a:solidFill>
                <a:latin typeface="Calibri" pitchFamily="34" charset="0"/>
              </a:rPr>
              <a:t>Готовое решение для </a:t>
            </a:r>
            <a:r>
              <a:rPr lang="ru-RU" sz="3600" dirty="0" smtClean="0">
                <a:solidFill>
                  <a:schemeClr val="bg1"/>
                </a:solidFill>
                <a:latin typeface="Calibri" pitchFamily="34" charset="0"/>
              </a:rPr>
              <a:t>создания </a:t>
            </a:r>
            <a:r>
              <a:rPr lang="ru-RU" sz="3600" dirty="0">
                <a:solidFill>
                  <a:schemeClr val="bg1"/>
                </a:solidFill>
                <a:latin typeface="Calibri" pitchFamily="34" charset="0"/>
              </a:rPr>
              <a:t>сайта медицинской организации</a:t>
            </a:r>
            <a:endParaRPr lang="en-US" sz="3600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1" name="Picture 3" descr="C:\Users\filippov\Desktop\Untitled-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42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рямоугольник 3"/>
          <p:cNvSpPr>
            <a:spLocks noChangeArrowheads="1"/>
          </p:cNvSpPr>
          <p:nvPr/>
        </p:nvSpPr>
        <p:spPr bwMode="auto">
          <a:xfrm>
            <a:off x="-180528" y="896084"/>
            <a:ext cx="4968552" cy="3577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ru-RU" sz="2400" b="1" dirty="0"/>
              <a:t>Амбулаторно-поликлинические организации</a:t>
            </a:r>
          </a:p>
          <a:p>
            <a:pPr marL="800100" lvl="1" indent="-342900">
              <a:lnSpc>
                <a:spcPct val="150000"/>
              </a:lnSpc>
              <a:buClr>
                <a:srgbClr val="FFC000"/>
              </a:buClr>
              <a:buSzPct val="111000"/>
              <a:buFont typeface="Arial" pitchFamily="34" charset="0"/>
              <a:buChar char="•"/>
            </a:pPr>
            <a:r>
              <a:rPr lang="ru-RU" sz="2100" dirty="0"/>
              <a:t>Территориальные </a:t>
            </a:r>
            <a:r>
              <a:rPr lang="ru-RU" sz="2100" dirty="0" smtClean="0"/>
              <a:t>поликлиники</a:t>
            </a:r>
            <a:endParaRPr lang="ru-RU" sz="2100" dirty="0"/>
          </a:p>
          <a:p>
            <a:pPr marL="800100" lvl="1" indent="-342900">
              <a:buClr>
                <a:srgbClr val="FFC000"/>
              </a:buClr>
              <a:buSzPct val="111000"/>
              <a:buFont typeface="Arial" pitchFamily="34" charset="0"/>
              <a:buChar char="•"/>
            </a:pPr>
            <a:r>
              <a:rPr lang="ru-RU" sz="2100" dirty="0"/>
              <a:t>Амбулатории</a:t>
            </a:r>
          </a:p>
          <a:p>
            <a:pPr marL="800100" lvl="1" indent="-342900">
              <a:buClr>
                <a:srgbClr val="FFC000"/>
              </a:buClr>
              <a:buSzPct val="111000"/>
              <a:buFont typeface="Arial" pitchFamily="34" charset="0"/>
              <a:buChar char="•"/>
            </a:pPr>
            <a:r>
              <a:rPr lang="ru-RU" sz="2100" dirty="0" smtClean="0"/>
              <a:t>Детские </a:t>
            </a:r>
            <a:r>
              <a:rPr lang="ru-RU" sz="2100" dirty="0"/>
              <a:t>поликлиники</a:t>
            </a:r>
          </a:p>
          <a:p>
            <a:pPr marL="800100" lvl="1" indent="-342900">
              <a:buClr>
                <a:srgbClr val="FFC000"/>
              </a:buClr>
              <a:buSzPct val="111000"/>
              <a:buFont typeface="Arial" pitchFamily="34" charset="0"/>
              <a:buChar char="•"/>
            </a:pPr>
            <a:r>
              <a:rPr lang="ru-RU" sz="2100" dirty="0"/>
              <a:t>Женские консультации</a:t>
            </a:r>
          </a:p>
          <a:p>
            <a:pPr marL="800100" lvl="1" indent="-342900">
              <a:buClr>
                <a:srgbClr val="FFC000"/>
              </a:buClr>
              <a:buSzPct val="111000"/>
              <a:buFont typeface="Arial" pitchFamily="34" charset="0"/>
              <a:buChar char="•"/>
            </a:pPr>
            <a:r>
              <a:rPr lang="ru-RU" sz="2100" dirty="0"/>
              <a:t>Ведомственные </a:t>
            </a:r>
            <a:r>
              <a:rPr lang="ru-RU" sz="2100" dirty="0" smtClean="0"/>
              <a:t>поликлиники и </a:t>
            </a:r>
            <a:r>
              <a:rPr lang="ru-RU" sz="2100" dirty="0"/>
              <a:t>м</a:t>
            </a:r>
            <a:r>
              <a:rPr lang="ru-RU" sz="2100" dirty="0" smtClean="0"/>
              <a:t>едсанчасти на предприятиях</a:t>
            </a:r>
          </a:p>
          <a:p>
            <a:pPr marL="800100" lvl="1" indent="-342900">
              <a:buClr>
                <a:srgbClr val="FFC000"/>
              </a:buClr>
              <a:buSzPct val="111000"/>
              <a:buFont typeface="Arial" pitchFamily="34" charset="0"/>
              <a:buChar char="•"/>
            </a:pPr>
            <a:r>
              <a:rPr lang="ru-RU" sz="2100" dirty="0" smtClean="0"/>
              <a:t>Коммерческие клиники</a:t>
            </a:r>
          </a:p>
          <a:p>
            <a:pPr marL="800100" lvl="1" indent="-342900">
              <a:buClr>
                <a:srgbClr val="FFC000"/>
              </a:buClr>
              <a:buSzPct val="111000"/>
              <a:buFont typeface="Arial" pitchFamily="34" charset="0"/>
              <a:buChar char="•"/>
            </a:pPr>
            <a:r>
              <a:rPr lang="ru-RU" sz="2100" dirty="0" smtClean="0"/>
              <a:t>Стоматологические </a:t>
            </a:r>
            <a:r>
              <a:rPr lang="ru-RU" sz="2100" dirty="0"/>
              <a:t>поликлиники</a:t>
            </a:r>
          </a:p>
        </p:txBody>
      </p:sp>
      <p:sp>
        <p:nvSpPr>
          <p:cNvPr id="3076" name="Прямоугольник 4"/>
          <p:cNvSpPr>
            <a:spLocks noChangeArrowheads="1"/>
          </p:cNvSpPr>
          <p:nvPr/>
        </p:nvSpPr>
        <p:spPr bwMode="auto">
          <a:xfrm>
            <a:off x="4021772" y="4338970"/>
            <a:ext cx="508673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ru-RU" sz="2400" b="1" dirty="0"/>
              <a:t>Стационары</a:t>
            </a:r>
          </a:p>
          <a:p>
            <a:pPr marL="914400" lvl="1" indent="-457200">
              <a:buClr>
                <a:srgbClr val="FFC000"/>
              </a:buClr>
              <a:buSzPct val="111000"/>
              <a:buFont typeface="Arial" panose="020B0604020202020204" pitchFamily="34" charset="0"/>
              <a:buChar char="•"/>
            </a:pPr>
            <a:r>
              <a:rPr lang="ru-RU" sz="2100" dirty="0"/>
              <a:t>Клинические больницы</a:t>
            </a:r>
          </a:p>
          <a:p>
            <a:pPr marL="914400" lvl="1" indent="-457200">
              <a:buClr>
                <a:srgbClr val="FFC000"/>
              </a:buClr>
              <a:buSzPct val="111000"/>
              <a:buFont typeface="Arial" panose="020B0604020202020204" pitchFamily="34" charset="0"/>
              <a:buChar char="•"/>
            </a:pPr>
            <a:r>
              <a:rPr lang="ru-RU" sz="2100" dirty="0"/>
              <a:t>Городские и районные больницы</a:t>
            </a:r>
          </a:p>
          <a:p>
            <a:pPr marL="914400" lvl="1" indent="-457200">
              <a:buClr>
                <a:srgbClr val="FFC000"/>
              </a:buClr>
              <a:buSzPct val="111000"/>
              <a:buFont typeface="Arial" panose="020B0604020202020204" pitchFamily="34" charset="0"/>
              <a:buChar char="•"/>
            </a:pPr>
            <a:r>
              <a:rPr lang="ru-RU" sz="2100" dirty="0"/>
              <a:t>Взрослые и детские</a:t>
            </a:r>
          </a:p>
          <a:p>
            <a:pPr marL="914400" lvl="1" indent="-457200">
              <a:buClr>
                <a:srgbClr val="FFC000"/>
              </a:buClr>
              <a:buSzPct val="111000"/>
              <a:buFont typeface="Arial" panose="020B0604020202020204" pitchFamily="34" charset="0"/>
              <a:buChar char="•"/>
            </a:pPr>
            <a:r>
              <a:rPr lang="ru-RU" sz="2100" dirty="0"/>
              <a:t>Родильные дома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67544" y="116633"/>
            <a:ext cx="8229600" cy="70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6289" y="-27384"/>
            <a:ext cx="8271424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z="3300" b="1" dirty="0" smtClean="0"/>
              <a:t>Решение уже используют более 700 клиентов</a:t>
            </a:r>
            <a:endParaRPr lang="ru-RU" sz="3300" b="1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884" y="4533348"/>
            <a:ext cx="1418941" cy="172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3212983"/>
            <a:ext cx="1512333" cy="99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014" y="1484784"/>
            <a:ext cx="3334688" cy="122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filippov\Desktop\Untitled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056" y="6199643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09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5"/>
    </mc:Choice>
    <mc:Fallback xmlns="">
      <p:transition spd="slow" advTm="765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2" descr="1413479_print.jpg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effectLst/>
        </p:spPr>
      </p:pic>
      <p:sp>
        <p:nvSpPr>
          <p:cNvPr id="21" name="Прямоугольник 20"/>
          <p:cNvSpPr/>
          <p:nvPr/>
        </p:nvSpPr>
        <p:spPr>
          <a:xfrm>
            <a:off x="-8468" y="0"/>
            <a:ext cx="9152468" cy="6888426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Picture 2" descr="http://abali.ru/wp-content/uploads/2011/10/emblema_minzdravsocrazvitiy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718" y="395536"/>
            <a:ext cx="1634095" cy="179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63390" y="2708920"/>
            <a:ext cx="8225206" cy="1240854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vert="horz" lIns="121909" tIns="60954" rIns="121909" bIns="6095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3200" dirty="0">
                <a:solidFill>
                  <a:schemeClr val="bg1"/>
                </a:solidFill>
                <a:latin typeface="+mn-lt"/>
              </a:rPr>
              <a:t>Р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ешение учитывает </a:t>
            </a:r>
            <a:r>
              <a:rPr lang="ru-RU" sz="3200" dirty="0">
                <a:solidFill>
                  <a:schemeClr val="bg1"/>
                </a:solidFill>
                <a:latin typeface="+mn-lt"/>
              </a:rPr>
              <a:t>требования 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законодательства в </a:t>
            </a:r>
            <a:r>
              <a:rPr lang="ru-RU" sz="3200" dirty="0">
                <a:solidFill>
                  <a:schemeClr val="bg1"/>
                </a:solidFill>
                <a:latin typeface="+mn-lt"/>
              </a:rPr>
              <a:t>сфере 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здравоохранения</a:t>
            </a:r>
            <a:endParaRPr lang="en-US" sz="3200" dirty="0">
              <a:solidFill>
                <a:schemeClr val="bg1"/>
              </a:solidFill>
              <a:latin typeface="+mn-lt"/>
              <a:cs typeface="Calibri" pitchFamily="34" charset="0"/>
            </a:endParaRPr>
          </a:p>
        </p:txBody>
      </p:sp>
      <p:pic>
        <p:nvPicPr>
          <p:cNvPr id="22" name="Picture 3" descr="C:\Users\filippov\Desktop\Untitled-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519055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://abali.ru/wp-content/uploads/2011/10/emblema_minzdravsocrazvitiy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60648"/>
            <a:ext cx="830293" cy="91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242145" y="332656"/>
            <a:ext cx="7883205" cy="617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FFC000"/>
              </a:buClr>
              <a:buSzPct val="158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</a:rPr>
              <a:t>Положения </a:t>
            </a:r>
            <a:r>
              <a:rPr lang="ru-RU" sz="2000" dirty="0">
                <a:solidFill>
                  <a:prstClr val="black"/>
                </a:solidFill>
              </a:rPr>
              <a:t>программы модернизации </a:t>
            </a:r>
            <a:r>
              <a:rPr lang="ru-RU" sz="2000" dirty="0" smtClean="0">
                <a:solidFill>
                  <a:prstClr val="black"/>
                </a:solidFill>
              </a:rPr>
              <a:t>здравоохранения</a:t>
            </a:r>
            <a:r>
              <a:rPr lang="ru-RU" sz="2000" dirty="0">
                <a:solidFill>
                  <a:prstClr val="black"/>
                </a:solidFill>
              </a:rPr>
              <a:t> </a:t>
            </a:r>
            <a:endParaRPr lang="ru-RU" sz="2000" dirty="0" smtClean="0">
              <a:solidFill>
                <a:prstClr val="black"/>
              </a:solidFill>
            </a:endParaRP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FFC000"/>
              </a:buClr>
              <a:buSzPct val="158000"/>
              <a:buFont typeface="Arial" pitchFamily="34" charset="0"/>
              <a:buChar char="•"/>
              <a:defRPr/>
            </a:pPr>
            <a:r>
              <a:rPr lang="ru-RU" sz="2000" b="1" dirty="0" smtClean="0"/>
              <a:t>323-ФЗ </a:t>
            </a:r>
            <a:r>
              <a:rPr lang="ru-RU" sz="2000" dirty="0"/>
              <a:t>от 21.11.2011 (ред. от 28.12.2013)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"</a:t>
            </a:r>
            <a:r>
              <a:rPr lang="ru-RU" sz="1600" dirty="0"/>
              <a:t>Об основах охраны здоровья граждан в Российской </a:t>
            </a:r>
            <a:r>
              <a:rPr lang="ru-RU" sz="1600" dirty="0" smtClean="0"/>
              <a:t>Федерации»</a:t>
            </a:r>
            <a:endParaRPr lang="ru-RU" sz="1600" dirty="0" smtClean="0">
              <a:solidFill>
                <a:prstClr val="black"/>
              </a:solidFill>
            </a:endParaRP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FFC000"/>
              </a:buClr>
              <a:buSzPct val="158000"/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prstClr val="black"/>
                </a:solidFill>
              </a:rPr>
              <a:t>326-ФЗ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</a:rPr>
              <a:t>от 29 ноября 2010 г.  </a:t>
            </a:r>
            <a:r>
              <a:rPr lang="ru-RU" sz="2000" dirty="0" smtClean="0">
                <a:solidFill>
                  <a:prstClr val="black"/>
                </a:solidFill>
              </a:rPr>
              <a:t>                                                                       </a:t>
            </a:r>
            <a:r>
              <a:rPr lang="ru-RU" sz="1600" dirty="0" smtClean="0">
                <a:solidFill>
                  <a:prstClr val="black"/>
                </a:solidFill>
              </a:rPr>
              <a:t>«Об обязательном медицинском страховании в Российской Федерации» </a:t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(в части статьи 20)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FFC000"/>
              </a:buClr>
              <a:buSzPct val="158000"/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prstClr val="black"/>
                </a:solidFill>
              </a:rPr>
              <a:t>210-ФЗ </a:t>
            </a:r>
            <a:r>
              <a:rPr lang="ru-RU" sz="2000" dirty="0">
                <a:solidFill>
                  <a:prstClr val="black"/>
                </a:solidFill>
              </a:rPr>
              <a:t>  от 27 июля 2010 г. </a:t>
            </a:r>
            <a:r>
              <a:rPr lang="ru-RU" sz="2000" dirty="0" smtClean="0">
                <a:solidFill>
                  <a:prstClr val="black"/>
                </a:solidFill>
              </a:rPr>
              <a:t>                                                                                                      </a:t>
            </a:r>
            <a:r>
              <a:rPr lang="ru-RU" sz="1600" dirty="0" smtClean="0">
                <a:solidFill>
                  <a:prstClr val="black"/>
                </a:solidFill>
              </a:rPr>
              <a:t>«</a:t>
            </a:r>
            <a:r>
              <a:rPr lang="ru-RU" sz="1600" dirty="0">
                <a:solidFill>
                  <a:prstClr val="black"/>
                </a:solidFill>
              </a:rPr>
              <a:t>Об организации предоставления государственных и муниципальных услуг</a:t>
            </a:r>
            <a:r>
              <a:rPr lang="ru-RU" sz="1600" dirty="0" smtClean="0">
                <a:solidFill>
                  <a:prstClr val="black"/>
                </a:solidFill>
              </a:rPr>
              <a:t>»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FFC000"/>
              </a:buClr>
              <a:buSzPct val="158000"/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prstClr val="black"/>
                </a:solidFill>
              </a:rPr>
              <a:t>8-ФЗ</a:t>
            </a:r>
            <a:r>
              <a:rPr lang="ru-RU" sz="2000" dirty="0" smtClean="0">
                <a:solidFill>
                  <a:prstClr val="black"/>
                </a:solidFill>
              </a:rPr>
              <a:t> от </a:t>
            </a:r>
            <a:r>
              <a:rPr lang="ru-RU" sz="2000" dirty="0">
                <a:solidFill>
                  <a:prstClr val="black"/>
                </a:solidFill>
              </a:rPr>
              <a:t>9 февраля 2009 </a:t>
            </a:r>
            <a:r>
              <a:rPr lang="ru-RU" sz="2000" dirty="0" smtClean="0">
                <a:solidFill>
                  <a:prstClr val="black"/>
                </a:solidFill>
              </a:rPr>
              <a:t>г. </a:t>
            </a:r>
            <a:r>
              <a:rPr lang="ru-RU" sz="2000" dirty="0">
                <a:solidFill>
                  <a:prstClr val="black"/>
                </a:solidFill>
              </a:rPr>
              <a:t> (в части статьи 9</a:t>
            </a:r>
            <a:r>
              <a:rPr lang="ru-RU" sz="2000" dirty="0" smtClean="0">
                <a:solidFill>
                  <a:prstClr val="black"/>
                </a:solidFill>
              </a:rPr>
              <a:t>)                                           </a:t>
            </a:r>
            <a:r>
              <a:rPr lang="ru-RU" sz="1600" dirty="0" smtClean="0">
                <a:solidFill>
                  <a:prstClr val="black"/>
                </a:solidFill>
              </a:rPr>
              <a:t>«Об </a:t>
            </a:r>
            <a:r>
              <a:rPr lang="ru-RU" sz="1600" dirty="0">
                <a:solidFill>
                  <a:prstClr val="black"/>
                </a:solidFill>
              </a:rPr>
              <a:t>обеспечении доступа к информации о деятельности государственных органов и органов местного </a:t>
            </a:r>
            <a:r>
              <a:rPr lang="ru-RU" sz="1600" dirty="0" smtClean="0">
                <a:solidFill>
                  <a:prstClr val="black"/>
                </a:solidFill>
              </a:rPr>
              <a:t>самоуправления»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FFC000"/>
              </a:buClr>
              <a:buSzPct val="158000"/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prstClr val="black"/>
                </a:solidFill>
              </a:rPr>
              <a:t>59-ФЗ</a:t>
            </a:r>
            <a:r>
              <a:rPr lang="ru-RU" sz="2000" dirty="0" smtClean="0">
                <a:solidFill>
                  <a:prstClr val="black"/>
                </a:solidFill>
              </a:rPr>
              <a:t> от </a:t>
            </a:r>
            <a:r>
              <a:rPr lang="ru-RU" sz="2000" dirty="0">
                <a:solidFill>
                  <a:prstClr val="black"/>
                </a:solidFill>
              </a:rPr>
              <a:t>2 мая 2006 г. </a:t>
            </a:r>
            <a:r>
              <a:rPr lang="ru-RU" sz="2000" dirty="0" smtClean="0">
                <a:solidFill>
                  <a:prstClr val="black"/>
                </a:solidFill>
              </a:rPr>
              <a:t>                                                                                    </a:t>
            </a:r>
            <a:r>
              <a:rPr lang="ru-RU" sz="1600" dirty="0" smtClean="0">
                <a:solidFill>
                  <a:prstClr val="black"/>
                </a:solidFill>
              </a:rPr>
              <a:t>«О </a:t>
            </a:r>
            <a:r>
              <a:rPr lang="ru-RU" sz="1600" dirty="0">
                <a:solidFill>
                  <a:prstClr val="black"/>
                </a:solidFill>
              </a:rPr>
              <a:t>порядке рассмотрения обращений граждан Российской </a:t>
            </a:r>
            <a:r>
              <a:rPr lang="ru-RU" sz="1600" dirty="0" smtClean="0">
                <a:solidFill>
                  <a:prstClr val="black"/>
                </a:solidFill>
              </a:rPr>
              <a:t>Федерации»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FFC000"/>
              </a:buClr>
              <a:buSzPct val="158000"/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prstClr val="black"/>
                </a:solidFill>
              </a:rPr>
              <a:t>152-ФЗ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</a:rPr>
              <a:t>от 27 июля 2006 г</a:t>
            </a:r>
            <a:r>
              <a:rPr lang="ru-RU" sz="2000" dirty="0" smtClean="0">
                <a:solidFill>
                  <a:prstClr val="black"/>
                </a:solidFill>
              </a:rPr>
              <a:t>.  </a:t>
            </a:r>
            <a:r>
              <a:rPr lang="ru-RU" sz="2000" dirty="0">
                <a:solidFill>
                  <a:prstClr val="black"/>
                </a:solidFill>
              </a:rPr>
              <a:t>р</a:t>
            </a:r>
            <a:r>
              <a:rPr lang="ru-RU" sz="2000" dirty="0" smtClean="0">
                <a:solidFill>
                  <a:prstClr val="black"/>
                </a:solidFill>
              </a:rPr>
              <a:t>ед. (03.07.2016, 22.02.2017, 01.07.2017)                                                                        </a:t>
            </a:r>
            <a:r>
              <a:rPr lang="ru-RU" sz="1600" b="1" dirty="0" smtClean="0">
                <a:solidFill>
                  <a:prstClr val="black"/>
                </a:solidFill>
              </a:rPr>
              <a:t>«</a:t>
            </a:r>
            <a:r>
              <a:rPr lang="ru-RU" sz="1600" dirty="0" smtClean="0">
                <a:solidFill>
                  <a:prstClr val="black"/>
                </a:solidFill>
              </a:rPr>
              <a:t>О </a:t>
            </a:r>
            <a:r>
              <a:rPr lang="ru-RU" sz="1600" dirty="0">
                <a:solidFill>
                  <a:prstClr val="black"/>
                </a:solidFill>
              </a:rPr>
              <a:t>персональных </a:t>
            </a:r>
            <a:r>
              <a:rPr lang="ru-RU" sz="1600" dirty="0" smtClean="0">
                <a:solidFill>
                  <a:prstClr val="black"/>
                </a:solidFill>
              </a:rPr>
              <a:t>данных»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FFC000"/>
              </a:buClr>
              <a:buSzPct val="158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</a:rPr>
              <a:t>Приказ </a:t>
            </a:r>
            <a:r>
              <a:rPr lang="ru-RU" sz="2000" dirty="0" err="1">
                <a:solidFill>
                  <a:prstClr val="black"/>
                </a:solidFill>
              </a:rPr>
              <a:t>Минкомсвязи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dirty="0" smtClean="0">
                <a:solidFill>
                  <a:prstClr val="black"/>
                </a:solidFill>
              </a:rPr>
              <a:t>РФ </a:t>
            </a:r>
            <a:r>
              <a:rPr lang="ru-RU" sz="2000" b="1" dirty="0" smtClean="0">
                <a:solidFill>
                  <a:prstClr val="black"/>
                </a:solidFill>
              </a:rPr>
              <a:t>№ </a:t>
            </a:r>
            <a:r>
              <a:rPr lang="ru-RU" sz="2000" b="1" dirty="0">
                <a:solidFill>
                  <a:prstClr val="black"/>
                </a:solidFill>
              </a:rPr>
              <a:t>190 </a:t>
            </a:r>
            <a:r>
              <a:rPr lang="ru-RU" sz="2000" dirty="0">
                <a:solidFill>
                  <a:prstClr val="black"/>
                </a:solidFill>
              </a:rPr>
              <a:t>от 27 Декабря 2010</a:t>
            </a:r>
            <a:r>
              <a:rPr lang="ru-RU" sz="2000" b="1" dirty="0" smtClean="0">
                <a:solidFill>
                  <a:prstClr val="black"/>
                </a:solidFill>
              </a:rPr>
              <a:t>                          </a:t>
            </a:r>
            <a:r>
              <a:rPr lang="ru-RU" sz="1600" dirty="0" smtClean="0">
                <a:solidFill>
                  <a:prstClr val="black"/>
                </a:solidFill>
              </a:rPr>
              <a:t>«</a:t>
            </a:r>
            <a:r>
              <a:rPr lang="ru-RU" sz="1600" dirty="0">
                <a:solidFill>
                  <a:prstClr val="black"/>
                </a:solidFill>
              </a:rPr>
              <a:t>Об утверждении Технических требований к взаимодействию информационных систем в единой системе межведомственного электронного </a:t>
            </a:r>
            <a:r>
              <a:rPr lang="ru-RU" sz="1600" dirty="0" smtClean="0">
                <a:solidFill>
                  <a:prstClr val="black"/>
                </a:solidFill>
              </a:rPr>
              <a:t>взаимодействия»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FFC000"/>
              </a:buClr>
              <a:buSzPct val="158000"/>
              <a:buFont typeface="Arial" pitchFamily="34" charset="0"/>
              <a:buChar char="•"/>
              <a:defRPr/>
            </a:pPr>
            <a:r>
              <a:rPr lang="ru-RU" sz="2000" b="1" dirty="0" smtClean="0"/>
              <a:t>323-ФЗ </a:t>
            </a:r>
            <a:r>
              <a:rPr lang="ru-RU" sz="2000" dirty="0"/>
              <a:t>от 21.11.2011 (ред. от 28.12.2013</a:t>
            </a:r>
            <a:r>
              <a:rPr lang="ru-RU" sz="2000" dirty="0" smtClean="0"/>
              <a:t>)                                                 </a:t>
            </a:r>
            <a:r>
              <a:rPr lang="ru-RU" sz="1400" dirty="0" smtClean="0"/>
              <a:t>«Об </a:t>
            </a:r>
            <a:r>
              <a:rPr lang="ru-RU" sz="1400" dirty="0"/>
              <a:t>основах охраны здоровья граждан в </a:t>
            </a:r>
            <a:r>
              <a:rPr lang="ru-RU" sz="1400" dirty="0" smtClean="0"/>
              <a:t>РФ»</a:t>
            </a:r>
            <a:endParaRPr lang="ru-RU" sz="1400" dirty="0" smtClean="0">
              <a:solidFill>
                <a:prstClr val="black"/>
              </a:solidFill>
            </a:endParaRPr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128251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23528" y="915141"/>
            <a:ext cx="6048672" cy="44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100" dirty="0" smtClean="0"/>
              <a:t>Готовый функционал «из коробки»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100" dirty="0" smtClean="0"/>
              <a:t>Соответствие требованиям Законодательства 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100" dirty="0" smtClean="0"/>
              <a:t>Полнофункциональная запись через </a:t>
            </a:r>
            <a:r>
              <a:rPr lang="ru-RU" sz="2100" dirty="0" err="1" smtClean="0"/>
              <a:t>инфомат</a:t>
            </a:r>
            <a:endParaRPr lang="ru-RU" sz="2100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100" dirty="0" smtClean="0"/>
              <a:t>Интеграция с медицинскими                              информационными системами (МИС)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100" dirty="0" smtClean="0"/>
              <a:t>Технология «Композитный сайт»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100" kern="0" dirty="0">
                <a:solidFill>
                  <a:sysClr val="windowText" lastClr="000000"/>
                </a:solidFill>
              </a:rPr>
              <a:t>Online</a:t>
            </a:r>
            <a:r>
              <a:rPr lang="ru-RU" sz="2100" kern="0" dirty="0">
                <a:solidFill>
                  <a:sysClr val="windowText" lastClr="000000"/>
                </a:solidFill>
              </a:rPr>
              <a:t>-регистратура: запись в филиалы </a:t>
            </a:r>
            <a:endParaRPr lang="ru-RU" sz="2100" b="1" dirty="0">
              <a:solidFill>
                <a:srgbClr val="C00000"/>
              </a:solidFill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100" dirty="0"/>
              <a:t>Интерактивная карта филиалов 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100" dirty="0"/>
              <a:t>Мобильная версия сайта </a:t>
            </a:r>
            <a:endParaRPr lang="ru-RU" sz="2100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100" dirty="0" smtClean="0"/>
              <a:t>Высокая безопасность                              (сертификат ФСТЭК РФ)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63" y="1084498"/>
            <a:ext cx="2121350" cy="183346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39" y="1935236"/>
            <a:ext cx="447719" cy="8456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44" y="3573016"/>
            <a:ext cx="3851920" cy="2308837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36289" y="-27384"/>
            <a:ext cx="8271424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prstClr val="black"/>
                </a:solidFill>
              </a:rPr>
              <a:t>«1С-Битрикс: Сайт медицинской организации»</a:t>
            </a:r>
            <a:endParaRPr lang="en-US" sz="3600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5949280"/>
            <a:ext cx="70312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800" dirty="0"/>
              <a:t>Тестовая версия </a:t>
            </a:r>
            <a:r>
              <a:rPr lang="en-US" sz="2800" dirty="0">
                <a:hlinkClick r:id="rId6"/>
              </a:rPr>
              <a:t>http://meddemo.1c-bitrix.ru/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01353574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18803"/>
            <a:ext cx="2971800" cy="2971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50170" y="2315872"/>
            <a:ext cx="44938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+mn-lt"/>
              </a:rPr>
              <a:t>ПРИВЕТ,</a:t>
            </a:r>
            <a:endParaRPr lang="ru-RU" sz="6000" b="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94274" y="3505200"/>
            <a:ext cx="368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dirty="0" smtClean="0">
                <a:latin typeface="+mn-lt"/>
              </a:rPr>
              <a:t>я руковожу …………………………………</a:t>
            </a:r>
            <a:endParaRPr lang="ru-RU" sz="1600" b="0" dirty="0">
              <a:latin typeface="+mn-lt"/>
            </a:endParaRPr>
          </a:p>
        </p:txBody>
      </p:sp>
      <p:pic>
        <p:nvPicPr>
          <p:cNvPr id="18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16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21">
        <p:fade/>
      </p:transition>
    </mc:Choice>
    <mc:Fallback xmlns="">
      <p:transition spd="med" advTm="79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-8468" y="0"/>
            <a:ext cx="9152468" cy="6888426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92734" y="-27384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prstClr val="black"/>
                </a:solidFill>
                <a:latin typeface="Calibri"/>
              </a:rPr>
              <a:t>Мастер создания сайта</a:t>
            </a:r>
            <a:endParaRPr lang="ru-RU" sz="36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64" y="875920"/>
            <a:ext cx="7162071" cy="46338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7" y="875920"/>
            <a:ext cx="6948264" cy="44419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22" y="875920"/>
            <a:ext cx="6855165" cy="50013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90" y="679912"/>
            <a:ext cx="7354427" cy="5447723"/>
          </a:xfrm>
          <a:prstGeom prst="rect">
            <a:avLst/>
          </a:prstGeom>
        </p:spPr>
      </p:pic>
      <p:pic>
        <p:nvPicPr>
          <p:cNvPr id="18" name="Picture 2" descr="C:\Users\filippov\Desktop\Untitled-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056" y="6199643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68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21"/>
    </mc:Choice>
    <mc:Fallback xmlns="">
      <p:transition spd="slow" advTm="1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8468" y="0"/>
            <a:ext cx="9152468" cy="6888426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03080" y="-99392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prstClr val="black"/>
                </a:solidFill>
                <a:latin typeface="Calibri"/>
              </a:rPr>
              <a:t>Результат</a:t>
            </a:r>
            <a:endParaRPr lang="ru-RU" sz="36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45452"/>
            <a:ext cx="8394178" cy="531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048" y="6127635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40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2"/>
    </mc:Choice>
    <mc:Fallback xmlns="">
      <p:transition spd="slow" advTm="6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8468" y="0"/>
            <a:ext cx="9152468" cy="6888426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97848" y="-99392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prstClr val="black"/>
                </a:solidFill>
                <a:latin typeface="Calibri"/>
              </a:rPr>
              <a:t>Готовая структура и сервисы</a:t>
            </a:r>
            <a:endParaRPr lang="ru-RU" sz="36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108075"/>
            <a:ext cx="8770937" cy="464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764704"/>
            <a:ext cx="8756650" cy="518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filippov\Desktop\Untitled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048" y="6127635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0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9"/>
    </mc:Choice>
    <mc:Fallback xmlns="">
      <p:transition spd="slow" advTm="23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8468" y="0"/>
            <a:ext cx="9152468" cy="6888426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87624" y="-99392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prstClr val="black"/>
                </a:solidFill>
                <a:latin typeface="Calibri"/>
              </a:rPr>
              <a:t>Новостные разделы</a:t>
            </a:r>
            <a:endParaRPr lang="ru-RU" sz="36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73" y="842367"/>
            <a:ext cx="6878786" cy="517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048" y="6127635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43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2"/>
    </mc:Choice>
    <mc:Fallback xmlns="">
      <p:transition spd="slow" advTm="6942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8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8469" y="0"/>
            <a:ext cx="9179341" cy="688842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2689596"/>
            <a:ext cx="7562800" cy="1387476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718" rIns="91398" bIns="45718" anchor="ctr"/>
          <a:lstStyle/>
          <a:p>
            <a:pPr algn="ctr">
              <a:defRPr/>
            </a:pPr>
            <a:r>
              <a:rPr lang="ru-RU" sz="3600" dirty="0" smtClean="0">
                <a:solidFill>
                  <a:schemeClr val="bg1"/>
                </a:solidFill>
                <a:latin typeface="Calibri" pitchFamily="34" charset="0"/>
              </a:rPr>
              <a:t>УПРАВЛЕНИЕ САЙТОМ</a:t>
            </a:r>
            <a:endParaRPr lang="en-US" sz="3600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1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45202"/>
      </p:ext>
    </p:extLst>
  </p:cSld>
  <p:clrMapOvr>
    <a:masterClrMapping/>
  </p:clrMapOvr>
  <p:transition spd="med" advTm="6278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202630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197848" y="-27384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prstClr val="black"/>
                </a:solidFill>
                <a:latin typeface="Calibri"/>
              </a:rPr>
              <a:t>Интерфейс управления сайтом</a:t>
            </a:r>
            <a:endParaRPr lang="ru-RU" sz="36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2" r="17909" b="14349"/>
          <a:stretch/>
        </p:blipFill>
        <p:spPr bwMode="auto">
          <a:xfrm>
            <a:off x="467544" y="1059432"/>
            <a:ext cx="8292139" cy="431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311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9"/>
    </mc:Choice>
    <mc:Fallback xmlns="">
      <p:transition spd="slow" advTm="23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767898" y="73696"/>
            <a:ext cx="5547302" cy="916904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Визуальный редактор</a:t>
            </a:r>
          </a:p>
        </p:txBody>
      </p:sp>
      <p:sp>
        <p:nvSpPr>
          <p:cNvPr id="13" name="Прямоугольник 3"/>
          <p:cNvSpPr>
            <a:spLocks noChangeArrowheads="1"/>
          </p:cNvSpPr>
          <p:nvPr/>
        </p:nvSpPr>
        <p:spPr bwMode="auto">
          <a:xfrm>
            <a:off x="323528" y="1026596"/>
            <a:ext cx="3733800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100" b="0" dirty="0">
                <a:latin typeface="Calibri" pitchFamily="34" charset="0"/>
                <a:cs typeface="Calibri" pitchFamily="34" charset="0"/>
              </a:rPr>
              <a:t>С помощью визуального редактора вы можете изменять свои страницы на сайте в режиме реального времени - прямо через браузер. </a:t>
            </a:r>
          </a:p>
          <a:p>
            <a:endParaRPr lang="ru-RU" sz="2100" b="0" dirty="0">
              <a:latin typeface="Calibri" pitchFamily="34" charset="0"/>
              <a:cs typeface="Calibri" pitchFamily="34" charset="0"/>
            </a:endParaRPr>
          </a:p>
          <a:p>
            <a:r>
              <a:rPr lang="ru-RU" sz="2100" b="0" dirty="0">
                <a:latin typeface="Calibri" pitchFamily="34" charset="0"/>
                <a:cs typeface="Calibri" pitchFamily="34" charset="0"/>
              </a:rPr>
              <a:t>Редактор позволяет не просто править и форматировать обычный текст, но и работать с визуальными компонентами. </a:t>
            </a:r>
            <a:endParaRPr lang="ru-RU" sz="2100" b="0" dirty="0" smtClean="0">
              <a:latin typeface="Calibri" pitchFamily="34" charset="0"/>
              <a:cs typeface="Calibri" pitchFamily="34" charset="0"/>
            </a:endParaRPr>
          </a:p>
          <a:p>
            <a:endParaRPr lang="ru-RU" sz="21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2100" b="0" dirty="0">
                <a:solidFill>
                  <a:prstClr val="black"/>
                </a:solidFill>
              </a:rPr>
              <a:t>Удобный «сплит»-режим, </a:t>
            </a:r>
            <a:r>
              <a:rPr lang="ru-RU" sz="2100" b="0" dirty="0" smtClean="0">
                <a:solidFill>
                  <a:prstClr val="black"/>
                </a:solidFill>
              </a:rPr>
              <a:t>позволяющий видеть </a:t>
            </a:r>
            <a:r>
              <a:rPr lang="ru-RU" sz="2100" b="0" dirty="0">
                <a:solidFill>
                  <a:prstClr val="black"/>
                </a:solidFill>
              </a:rPr>
              <a:t>генерируемый HTML, удобный поиск/</a:t>
            </a:r>
            <a:r>
              <a:rPr lang="ru-RU" sz="2100" b="0" dirty="0" smtClean="0">
                <a:solidFill>
                  <a:prstClr val="black"/>
                </a:solidFill>
              </a:rPr>
              <a:t>замена.</a:t>
            </a:r>
            <a:endParaRPr lang="ru-RU" sz="2100" b="0" dirty="0">
              <a:solidFill>
                <a:prstClr val="black"/>
              </a:solidFill>
            </a:endParaRPr>
          </a:p>
          <a:p>
            <a:endParaRPr lang="ru-RU" sz="20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884" y="1196752"/>
            <a:ext cx="4391972" cy="3472354"/>
          </a:xfrm>
          <a:prstGeom prst="rect">
            <a:avLst/>
          </a:prstGeom>
        </p:spPr>
      </p:pic>
      <p:pic>
        <p:nvPicPr>
          <p:cNvPr id="15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8050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-8468" y="0"/>
            <a:ext cx="9152468" cy="6888426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197848" y="-27384"/>
            <a:ext cx="6758528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3200" b="1" dirty="0" err="1" smtClean="0">
                <a:solidFill>
                  <a:srgbClr val="000000"/>
                </a:solidFill>
                <a:latin typeface="Calibri"/>
              </a:rPr>
              <a:t>Автосохранение</a:t>
            </a:r>
            <a:r>
              <a:rPr lang="ru-RU" sz="3200" b="1" dirty="0" smtClean="0">
                <a:solidFill>
                  <a:srgbClr val="000000"/>
                </a:solidFill>
                <a:latin typeface="Calibri"/>
              </a:rPr>
              <a:t> форм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4888" y="4933617"/>
            <a:ext cx="8229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Calibri"/>
                <a:cs typeface="Arial" charset="0"/>
              </a:rPr>
              <a:t>Редактируя страницу, </a:t>
            </a:r>
            <a:r>
              <a:rPr lang="ru-RU" sz="2000" dirty="0">
                <a:solidFill>
                  <a:srgbClr val="000000"/>
                </a:solidFill>
                <a:latin typeface="Calibri"/>
                <a:cs typeface="Arial" charset="0"/>
              </a:rPr>
              <a:t>вы можете </a:t>
            </a:r>
            <a:r>
              <a:rPr lang="ru-RU" sz="2000" dirty="0" smtClean="0">
                <a:solidFill>
                  <a:srgbClr val="000000"/>
                </a:solidFill>
                <a:latin typeface="Calibri"/>
                <a:cs typeface="Arial" charset="0"/>
              </a:rPr>
              <a:t>«набить» </a:t>
            </a:r>
            <a:r>
              <a:rPr lang="ru-RU" sz="2000" dirty="0">
                <a:solidFill>
                  <a:srgbClr val="000000"/>
                </a:solidFill>
                <a:latin typeface="Calibri"/>
                <a:cs typeface="Arial" charset="0"/>
              </a:rPr>
              <a:t>контент, данные сохранятся. </a:t>
            </a:r>
            <a:r>
              <a:rPr lang="ru-RU" sz="2000" dirty="0" smtClean="0">
                <a:solidFill>
                  <a:srgbClr val="000000"/>
                </a:solidFill>
                <a:latin typeface="Calibri"/>
                <a:cs typeface="Arial" charset="0"/>
              </a:rPr>
              <a:t>Если что-то помешает сохранить данные, при следующем открытии «диалога» система </a:t>
            </a:r>
            <a:r>
              <a:rPr lang="ru-RU" sz="2000" dirty="0">
                <a:solidFill>
                  <a:srgbClr val="000000"/>
                </a:solidFill>
                <a:latin typeface="Calibri"/>
                <a:cs typeface="Arial" charset="0"/>
              </a:rPr>
              <a:t>предложит вам восстановить последние </a:t>
            </a:r>
            <a:r>
              <a:rPr lang="ru-RU" sz="2000" dirty="0" smtClean="0">
                <a:solidFill>
                  <a:srgbClr val="000000"/>
                </a:solidFill>
                <a:latin typeface="Calibri"/>
                <a:cs typeface="Arial" charset="0"/>
              </a:rPr>
              <a:t>данные.</a:t>
            </a:r>
            <a:endParaRPr lang="ru-RU" sz="20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18434" name="Picture 2" descr="C:\Users\Аня\AppData\Local\Microsoft\Windows\Temporary Internet Files\Content.Outlook\36VJRQY6\avtosav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25181"/>
          <a:stretch/>
        </p:blipFill>
        <p:spPr bwMode="auto">
          <a:xfrm>
            <a:off x="827584" y="859951"/>
            <a:ext cx="7585841" cy="393720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 bwMode="auto">
          <a:xfrm>
            <a:off x="2136488" y="1297354"/>
            <a:ext cx="4955792" cy="18743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4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86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107504" y="1245460"/>
            <a:ext cx="4464496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fontAlgn="base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Неограниченное 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Arial" charset="0"/>
              </a:rPr>
              <a:t>число групп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пользователей (с разными правами доступа к сайту)</a:t>
            </a:r>
            <a:endParaRPr lang="ru-RU" sz="240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342900" indent="-342900" fontAlgn="base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Неограниченное 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Arial" charset="0"/>
              </a:rPr>
              <a:t>число зарегистрированных пользователей, возможность связи с любым числом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групп </a:t>
            </a:r>
            <a:endParaRPr lang="ru-RU" sz="240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342900" indent="-342900" fontAlgn="base"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Распределение 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Arial" charset="0"/>
              </a:rPr>
              <a:t>функциональных обязанностей и прав доступа по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группам</a:t>
            </a:r>
            <a:endParaRPr lang="ru-RU" sz="2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197848" y="-27384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Права доступа к контенту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10" y="1604961"/>
            <a:ext cx="4274746" cy="3696247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4081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338" y="0"/>
            <a:ext cx="9174339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5496" y="0"/>
            <a:ext cx="8964488" cy="980728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prstClr val="black"/>
                </a:solidFill>
                <a:ea typeface="+mj-ea"/>
                <a:cs typeface="+mj-cs"/>
              </a:rPr>
              <a:t>Интерактивная карта филиалов</a:t>
            </a:r>
            <a:r>
              <a:rPr lang="en-US" sz="36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endParaRPr lang="ru-RU" sz="4000" dirty="0">
              <a:solidFill>
                <a:prstClr val="black"/>
              </a:solidFill>
              <a:ea typeface="+mj-ea"/>
              <a:cs typeface="+mj-cs"/>
            </a:endParaRPr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97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55300" name="Text Box 61"/>
          <p:cNvSpPr txBox="1">
            <a:spLocks noChangeArrowheads="1"/>
          </p:cNvSpPr>
          <p:nvPr/>
        </p:nvSpPr>
        <p:spPr bwMode="auto">
          <a:xfrm>
            <a:off x="479366" y="404664"/>
            <a:ext cx="5028737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dirty="0">
                <a:solidFill>
                  <a:prstClr val="black"/>
                </a:solidFill>
                <a:latin typeface="Calibri"/>
              </a:rPr>
              <a:t>Компания «1С-Битрикс» — российский разработчик систем управления сайтами и корпоративными порталами. </a:t>
            </a: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endParaRPr lang="ru-RU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1</a:t>
            </a:r>
            <a:r>
              <a:rPr lang="en-US" sz="4400" dirty="0" smtClean="0">
                <a:solidFill>
                  <a:prstClr val="black"/>
                </a:solidFill>
                <a:latin typeface="Calibri"/>
              </a:rPr>
              <a:t>6</a:t>
            </a:r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 000+ партнеров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200 000+ клиентов 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610" y="985104"/>
            <a:ext cx="1804590" cy="43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61"/>
          <p:cNvSpPr txBox="1">
            <a:spLocks noChangeArrowheads="1"/>
          </p:cNvSpPr>
          <p:nvPr/>
        </p:nvSpPr>
        <p:spPr bwMode="auto">
          <a:xfrm>
            <a:off x="7265119" y="2489534"/>
            <a:ext cx="215344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2006 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2008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2011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2012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76" descr="1c-bitrix-logo-v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01" y="4455090"/>
            <a:ext cx="2743200" cy="171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99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21">
        <p:fade/>
      </p:transition>
    </mc:Choice>
    <mc:Fallback xmlns="">
      <p:transition spd="med" advTm="79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91015" y="116632"/>
            <a:ext cx="8185441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>
              <a:buClr>
                <a:srgbClr val="C00000"/>
              </a:buClr>
              <a:tabLst>
                <a:tab pos="442913" algn="l"/>
              </a:tabLst>
            </a:pPr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Интерактивная карта филиалов</a:t>
            </a:r>
            <a:endParaRPr lang="ru-RU" sz="2800" b="1" dirty="0">
              <a:solidFill>
                <a:srgbClr val="C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244" y="1412776"/>
            <a:ext cx="4488755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2" lvl="0" indent="-342900">
              <a:spcAft>
                <a:spcPts val="600"/>
              </a:spcAft>
              <a:buClr>
                <a:srgbClr val="FFC000"/>
              </a:buClr>
              <a:buSzPct val="114000"/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Calibri" panose="020F0502020204030204" pitchFamily="34" charset="0"/>
              </a:rPr>
              <a:t>отображение объектов  на </a:t>
            </a:r>
            <a:r>
              <a:rPr lang="ru-RU" sz="2200" dirty="0" err="1" smtClean="0">
                <a:latin typeface="Calibri" panose="020F0502020204030204" pitchFamily="34" charset="0"/>
              </a:rPr>
              <a:t>Яндекс.Картах</a:t>
            </a:r>
            <a:r>
              <a:rPr lang="ru-RU" sz="2200" dirty="0" smtClean="0">
                <a:latin typeface="Calibri" panose="020F0502020204030204" pitchFamily="34" charset="0"/>
              </a:rPr>
              <a:t> или </a:t>
            </a:r>
            <a:r>
              <a:rPr lang="en-US" sz="2200" dirty="0">
                <a:latin typeface="Calibri" panose="020F0502020204030204" pitchFamily="34" charset="0"/>
              </a:rPr>
              <a:t>Google Maps </a:t>
            </a:r>
            <a:endParaRPr lang="ru-RU" sz="2200" dirty="0" smtClean="0">
              <a:latin typeface="Calibri" panose="020F0502020204030204" pitchFamily="34" charset="0"/>
            </a:endParaRPr>
          </a:p>
          <a:p>
            <a:pPr marL="519112" lvl="0" indent="-342900">
              <a:spcAft>
                <a:spcPts val="600"/>
              </a:spcAft>
              <a:buClr>
                <a:srgbClr val="FFC000"/>
              </a:buClr>
              <a:buSzPct val="114000"/>
              <a:buFont typeface="Arial" panose="020B0604020202020204" pitchFamily="34" charset="0"/>
              <a:buChar char="•"/>
            </a:pPr>
            <a:r>
              <a:rPr lang="ru-RU" sz="2200" dirty="0">
                <a:latin typeface="Calibri" panose="020F0502020204030204" pitchFamily="34" charset="0"/>
              </a:rPr>
              <a:t>группировка объектов по категориям </a:t>
            </a:r>
            <a:endParaRPr lang="ru-RU" sz="2200" dirty="0" smtClean="0">
              <a:latin typeface="Calibri" panose="020F0502020204030204" pitchFamily="34" charset="0"/>
            </a:endParaRPr>
          </a:p>
          <a:p>
            <a:pPr marL="519112" indent="-342900">
              <a:spcAft>
                <a:spcPts val="600"/>
              </a:spcAft>
              <a:buClr>
                <a:srgbClr val="FFC000"/>
              </a:buClr>
              <a:buSzPct val="114000"/>
              <a:buFont typeface="Arial" panose="020B0604020202020204" pitchFamily="34" charset="0"/>
              <a:buChar char="•"/>
            </a:pPr>
            <a:r>
              <a:rPr lang="ru-RU" sz="2200" dirty="0">
                <a:latin typeface="Calibri" panose="020F0502020204030204" pitchFamily="34" charset="0"/>
              </a:rPr>
              <a:t>список объектов</a:t>
            </a:r>
          </a:p>
          <a:p>
            <a:pPr marL="519112" lvl="0" indent="-342900">
              <a:spcAft>
                <a:spcPts val="600"/>
              </a:spcAft>
              <a:buClr>
                <a:srgbClr val="FFC000"/>
              </a:buClr>
              <a:buSzPct val="114000"/>
              <a:buFont typeface="Arial" panose="020B0604020202020204" pitchFamily="34" charset="0"/>
              <a:buChar char="•"/>
            </a:pPr>
            <a:r>
              <a:rPr lang="ru-RU" sz="2200" dirty="0">
                <a:latin typeface="Calibri" panose="020F0502020204030204" pitchFamily="34" charset="0"/>
              </a:rPr>
              <a:t>поиск объектов по их </a:t>
            </a:r>
            <a:r>
              <a:rPr lang="ru-RU" sz="2200" dirty="0" smtClean="0">
                <a:latin typeface="Calibri" panose="020F0502020204030204" pitchFamily="34" charset="0"/>
              </a:rPr>
              <a:t>названию</a:t>
            </a:r>
          </a:p>
          <a:p>
            <a:pPr marL="519112" lvl="0" indent="-342900">
              <a:spcAft>
                <a:spcPts val="600"/>
              </a:spcAft>
              <a:buClr>
                <a:srgbClr val="FFC000"/>
              </a:buClr>
              <a:buSzPct val="114000"/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Calibri" panose="020F0502020204030204" pitchFamily="34" charset="0"/>
              </a:rPr>
              <a:t>детальная информация об объекте </a:t>
            </a:r>
          </a:p>
          <a:p>
            <a:pPr marL="519112" lvl="0" indent="-342900">
              <a:spcAft>
                <a:spcPts val="600"/>
              </a:spcAft>
              <a:buClr>
                <a:srgbClr val="FFC000"/>
              </a:buClr>
              <a:buSzPct val="114000"/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Calibri" panose="020F0502020204030204" pitchFamily="34" charset="0"/>
              </a:rPr>
              <a:t>прокладка маршрута до объекта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75" y="1279460"/>
            <a:ext cx="4974114" cy="4299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7472" y="5517232"/>
            <a:ext cx="80334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решение интегрирован модуль </a:t>
            </a:r>
            <a:r>
              <a:rPr lang="ru-RU" dirty="0" smtClean="0">
                <a:hlinkClick r:id="rId4"/>
              </a:rPr>
              <a:t>«1С-Битрикс: Интерактивная карта объектов»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1200" dirty="0" smtClean="0"/>
              <a:t>(Примечание - отдельно покупать модуль карт не нужно!)</a:t>
            </a:r>
            <a:endParaRPr lang="ru-RU" sz="1200" dirty="0"/>
          </a:p>
        </p:txBody>
      </p:sp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9340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671215" y="-27384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lvl="0" algn="l">
              <a:buClr>
                <a:srgbClr val="C00000"/>
              </a:buClr>
              <a:tabLst>
                <a:tab pos="442913" algn="l"/>
              </a:tabLst>
            </a:pPr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</a:t>
            </a:r>
            <a:r>
              <a:rPr lang="ru-RU" sz="3600" b="1" dirty="0"/>
              <a:t>Управление картой (</a:t>
            </a:r>
            <a:r>
              <a:rPr lang="en-US" sz="3600" b="1" dirty="0"/>
              <a:t>API)</a:t>
            </a:r>
            <a:r>
              <a:rPr lang="ru-RU" sz="3600" b="1" dirty="0"/>
              <a:t> </a:t>
            </a: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39952" y="937458"/>
            <a:ext cx="4840683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ru-RU" sz="2100" dirty="0" smtClean="0"/>
              <a:t>Поддержка  </a:t>
            </a:r>
            <a:r>
              <a:rPr lang="ru-RU" sz="2100" dirty="0" err="1" smtClean="0"/>
              <a:t>Яндекс.Карт</a:t>
            </a:r>
            <a:r>
              <a:rPr lang="ru-RU" sz="2100" dirty="0" smtClean="0"/>
              <a:t> </a:t>
            </a:r>
            <a:r>
              <a:rPr lang="ru-RU" sz="2100" dirty="0"/>
              <a:t>и </a:t>
            </a:r>
            <a:r>
              <a:rPr lang="ru-RU" sz="2100" dirty="0" err="1"/>
              <a:t>Google</a:t>
            </a:r>
            <a:r>
              <a:rPr lang="ru-RU" sz="2100" dirty="0"/>
              <a:t> </a:t>
            </a:r>
            <a:r>
              <a:rPr lang="ru-RU" sz="2100" dirty="0" err="1"/>
              <a:t>Maps</a:t>
            </a:r>
            <a:r>
              <a:rPr lang="ru-RU" sz="2100" dirty="0"/>
              <a:t> </a:t>
            </a:r>
            <a:endParaRPr lang="en-US" sz="2100" dirty="0" smtClean="0"/>
          </a:p>
          <a:p>
            <a:pPr lvl="0">
              <a:buClr>
                <a:srgbClr val="FFC000"/>
              </a:buClr>
            </a:pPr>
            <a:endParaRPr lang="ru-RU" sz="2100" dirty="0" smtClean="0"/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ru-RU" sz="2100" dirty="0" smtClean="0"/>
              <a:t>Задание </a:t>
            </a:r>
            <a:r>
              <a:rPr lang="ru-RU" sz="2100" dirty="0"/>
              <a:t>пользовательских маркеров</a:t>
            </a:r>
            <a:br>
              <a:rPr lang="ru-RU" sz="2100" dirty="0"/>
            </a:br>
            <a:endParaRPr lang="ru-RU" sz="2100" dirty="0" smtClean="0"/>
          </a:p>
          <a:p>
            <a:pPr marL="285750" lvl="0" indent="-285750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ru-RU" sz="2100" dirty="0" err="1" smtClean="0"/>
              <a:t>Кастомизация</a:t>
            </a:r>
            <a:r>
              <a:rPr lang="ru-RU" sz="2100" dirty="0" smtClean="0"/>
              <a:t> внешнего </a:t>
            </a:r>
            <a:r>
              <a:rPr lang="ru-RU" sz="2100" dirty="0"/>
              <a:t>вида с </a:t>
            </a:r>
            <a:r>
              <a:rPr lang="ru-RU" sz="2100" dirty="0" smtClean="0"/>
              <a:t> помощью настройки  параметров и </a:t>
            </a:r>
            <a:r>
              <a:rPr lang="en-US" sz="2100" dirty="0" smtClean="0"/>
              <a:t>CSS</a:t>
            </a:r>
            <a:r>
              <a:rPr lang="ru-RU" sz="2100" dirty="0" smtClean="0"/>
              <a:t>:</a:t>
            </a:r>
          </a:p>
          <a:p>
            <a:pPr marL="285750" indent="160338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ru-RU" sz="2100" dirty="0" smtClean="0"/>
              <a:t>стили </a:t>
            </a:r>
            <a:r>
              <a:rPr lang="ru-RU" sz="2100" dirty="0" err="1" smtClean="0"/>
              <a:t>инфоокон</a:t>
            </a:r>
            <a:endParaRPr lang="ru-RU" sz="2100" dirty="0" smtClean="0"/>
          </a:p>
          <a:p>
            <a:pPr marL="285750" indent="160338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ru-RU" sz="2100" dirty="0" smtClean="0"/>
              <a:t>текстовые сообщения </a:t>
            </a:r>
          </a:p>
          <a:p>
            <a:pPr marL="285750" indent="160338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ru-RU" sz="2100" dirty="0" smtClean="0"/>
              <a:t>высота карты</a:t>
            </a:r>
          </a:p>
          <a:p>
            <a:pPr marL="285750" indent="160338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ru-RU" sz="2100" dirty="0" smtClean="0"/>
              <a:t>цвет линий</a:t>
            </a:r>
          </a:p>
          <a:p>
            <a:pPr marL="285750" indent="160338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ru-RU" sz="2100" dirty="0" smtClean="0"/>
              <a:t>и </a:t>
            </a:r>
            <a:r>
              <a:rPr lang="ru-RU" sz="2100" dirty="0" err="1" smtClean="0"/>
              <a:t>т.п</a:t>
            </a:r>
            <a:endParaRPr lang="ru-RU" sz="2100" dirty="0" smtClean="0"/>
          </a:p>
          <a:p>
            <a:pPr marL="285750">
              <a:buClr>
                <a:srgbClr val="FFC000"/>
              </a:buClr>
            </a:pPr>
            <a:endParaRPr lang="ru-RU" sz="2100" dirty="0" smtClean="0"/>
          </a:p>
          <a:p>
            <a:pPr marL="285750" lvl="0" indent="-285750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ru-RU" sz="2100" dirty="0" smtClean="0"/>
              <a:t> Настройка маршрутов</a:t>
            </a:r>
            <a:endParaRPr lang="ru-RU" sz="2100" dirty="0"/>
          </a:p>
        </p:txBody>
      </p:sp>
      <p:pic>
        <p:nvPicPr>
          <p:cNvPr id="15" name="Picture 4" descr="C:\Users\Надежда\Downloads\ss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7"/>
          <a:stretch/>
        </p:blipFill>
        <p:spPr bwMode="auto">
          <a:xfrm>
            <a:off x="179512" y="1959340"/>
            <a:ext cx="3857892" cy="247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58" y="5638980"/>
            <a:ext cx="3384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Подробнее  о настройках карты  читайте в </a:t>
            </a:r>
            <a:r>
              <a:rPr lang="ru-RU" dirty="0" smtClean="0">
                <a:hlinkClick r:id="rId4"/>
              </a:rPr>
              <a:t>документации</a:t>
            </a:r>
            <a:endParaRPr lang="ru-RU" dirty="0"/>
          </a:p>
        </p:txBody>
      </p:sp>
      <p:pic>
        <p:nvPicPr>
          <p:cNvPr id="16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8588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52"/>
            <a:ext cx="9144001" cy="686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8469" y="0"/>
            <a:ext cx="9179341" cy="688842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2689596"/>
            <a:ext cx="7562800" cy="1387476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718" rIns="91398" bIns="45718" anchor="ctr"/>
          <a:lstStyle/>
          <a:p>
            <a:pPr algn="ctr">
              <a:defRPr/>
            </a:pPr>
            <a:r>
              <a:rPr lang="ru-RU" sz="3600" dirty="0" smtClean="0">
                <a:solidFill>
                  <a:schemeClr val="bg1"/>
                </a:solidFill>
                <a:latin typeface="Calibri" pitchFamily="34" charset="0"/>
              </a:rPr>
              <a:t>ОНЛАЙН-РЕГИСТРАТУРА</a:t>
            </a:r>
            <a:endParaRPr lang="en-US" sz="3600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9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5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671215" y="-1488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>
              <a:buClr>
                <a:srgbClr val="C00000"/>
              </a:buClr>
              <a:tabLst>
                <a:tab pos="442913" algn="l"/>
              </a:tabLst>
            </a:pPr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Выбор клиники на карте</a:t>
            </a:r>
            <a:endParaRPr lang="ru-RU" sz="36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15134"/>
            <a:ext cx="7995097" cy="4834146"/>
          </a:xfrm>
          <a:prstGeom prst="rect">
            <a:avLst/>
          </a:prstGeom>
        </p:spPr>
      </p:pic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0219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8468" y="0"/>
            <a:ext cx="9152468" cy="6888426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0431" y="836712"/>
            <a:ext cx="6763138" cy="50178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619672" y="26144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>
              <a:buClr>
                <a:srgbClr val="C00000"/>
              </a:buClr>
              <a:tabLst>
                <a:tab pos="442913" algn="l"/>
              </a:tabLst>
            </a:pPr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Запись к специалисту</a:t>
            </a:r>
            <a:endParaRPr lang="ru-RU" sz="36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34797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23806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_doctor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3" r="1176"/>
          <a:stretch/>
        </p:blipFill>
        <p:spPr>
          <a:xfrm>
            <a:off x="-1" y="-18324"/>
            <a:ext cx="9144001" cy="6876324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491703" y="-99392"/>
            <a:ext cx="6176641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>
              <a:buClr>
                <a:srgbClr val="C00000"/>
              </a:buClr>
              <a:tabLst>
                <a:tab pos="442913" algn="l"/>
              </a:tabLst>
            </a:pPr>
            <a:r>
              <a:rPr lang="ru-RU" sz="3600" b="1" dirty="0" smtClean="0">
                <a:solidFill>
                  <a:schemeClr val="bg1"/>
                </a:solidFill>
                <a:latin typeface="Calibri" pitchFamily="34" charset="0"/>
                <a:cs typeface="Calibri"/>
              </a:rPr>
              <a:t>Запись к конкретному врачу</a:t>
            </a:r>
            <a:endParaRPr lang="ru-RU" sz="3600" b="1" dirty="0">
              <a:solidFill>
                <a:schemeClr val="bg1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5466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20" y="1158874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Поиск услуг и запись на услугу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2" name="Изображение 1" descr="1_servi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r="5179"/>
          <a:stretch/>
        </p:blipFill>
        <p:spPr>
          <a:xfrm>
            <a:off x="0" y="-6256"/>
            <a:ext cx="9185577" cy="68642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44624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bg1"/>
                </a:solidFill>
              </a:rPr>
              <a:t>Поиск услуг </a:t>
            </a:r>
            <a:r>
              <a:rPr lang="ru-RU" sz="3600" b="1" dirty="0" smtClean="0">
                <a:solidFill>
                  <a:schemeClr val="bg1"/>
                </a:solidFill>
              </a:rPr>
              <a:t>и </a:t>
            </a:r>
            <a:r>
              <a:rPr lang="ru-RU" sz="3600" b="1" dirty="0">
                <a:solidFill>
                  <a:schemeClr val="bg1"/>
                </a:solidFill>
              </a:rPr>
              <a:t>запись на услугу</a:t>
            </a:r>
            <a:endParaRPr lang="en-US" sz="36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506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8468" y="0"/>
            <a:ext cx="9152468" cy="6888426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764704"/>
            <a:ext cx="5322436" cy="5449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81144" y="-27384"/>
            <a:ext cx="7581712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 b="1" dirty="0" smtClean="0">
                <a:solidFill>
                  <a:srgbClr val="000000"/>
                </a:solidFill>
              </a:rPr>
              <a:t>Удобное и наглядное расписание</a:t>
            </a:r>
            <a:endParaRPr lang="en-US" sz="36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5580112" y="1484784"/>
            <a:ext cx="3563888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/>
              <a:t>Все расписание на неделю</a:t>
            </a:r>
          </a:p>
          <a:p>
            <a:endParaRPr lang="ru-RU" sz="2000" b="1" dirty="0"/>
          </a:p>
          <a:p>
            <a:endParaRPr lang="ru-RU" sz="2000" b="1" dirty="0" smtClean="0"/>
          </a:p>
          <a:p>
            <a:r>
              <a:rPr lang="ru-RU" sz="2000" b="1" dirty="0" smtClean="0"/>
              <a:t>Расписание нескольких врачей на одном экране</a:t>
            </a:r>
          </a:p>
          <a:p>
            <a:endParaRPr lang="ru-RU" sz="2000" b="1" dirty="0"/>
          </a:p>
          <a:p>
            <a:endParaRPr lang="ru-RU" sz="2000" b="1" dirty="0" smtClean="0"/>
          </a:p>
          <a:p>
            <a:r>
              <a:rPr lang="ru-RU" sz="2000" b="1" dirty="0" smtClean="0"/>
              <a:t>Типы записи</a:t>
            </a:r>
            <a:endParaRPr lang="ru-RU" sz="2000" b="1" dirty="0"/>
          </a:p>
          <a:p>
            <a:pPr marL="800100" lvl="1" indent="-342900">
              <a:buClr>
                <a:srgbClr val="FFC000"/>
              </a:buClr>
              <a:buFont typeface="Arial" pitchFamily="34" charset="0"/>
              <a:buChar char="•"/>
            </a:pPr>
            <a:r>
              <a:rPr lang="ru-RU" sz="1900" dirty="0" smtClean="0"/>
              <a:t>Запись по талонам</a:t>
            </a:r>
          </a:p>
          <a:p>
            <a:pPr marL="800100" lvl="1" indent="-342900">
              <a:buClr>
                <a:srgbClr val="FFC000"/>
              </a:buClr>
              <a:buFont typeface="Arial" pitchFamily="34" charset="0"/>
              <a:buChar char="•"/>
            </a:pPr>
            <a:r>
              <a:rPr lang="ru-RU" sz="1900" dirty="0" smtClean="0"/>
              <a:t>Живая очередь</a:t>
            </a:r>
          </a:p>
          <a:p>
            <a:pPr marL="800100" lvl="1" indent="-342900">
              <a:buClr>
                <a:srgbClr val="FFC000"/>
              </a:buClr>
              <a:buFont typeface="Arial" pitchFamily="34" charset="0"/>
              <a:buChar char="•"/>
            </a:pPr>
            <a:r>
              <a:rPr lang="ru-RU" sz="1900" dirty="0" smtClean="0"/>
              <a:t>Запись на период (утро, день, вечер)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ru-RU" sz="1900" dirty="0"/>
          </a:p>
        </p:txBody>
      </p:sp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234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6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2800" b="1" dirty="0" smtClean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-44449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77723"/>
            <a:ext cx="58164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7" lvl="0">
              <a:buClr>
                <a:srgbClr val="C00000"/>
              </a:buClr>
              <a:tabLst>
                <a:tab pos="442913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Регистрация на сайте и личный кабинет пациента</a:t>
            </a:r>
            <a:endParaRPr lang="ru-RU" sz="28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Изображение 2" descr="6_for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 r="5755"/>
          <a:stretch/>
        </p:blipFill>
        <p:spPr>
          <a:xfrm>
            <a:off x="-13217" y="0"/>
            <a:ext cx="9232961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13216" y="0"/>
            <a:ext cx="9212430" cy="688842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2689596"/>
            <a:ext cx="7562800" cy="1387476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718" rIns="91398" bIns="45718" anchor="ctr"/>
          <a:lstStyle/>
          <a:p>
            <a:pPr marL="268287" lvl="0" algn="ctr">
              <a:buClr>
                <a:srgbClr val="C00000"/>
              </a:buClr>
              <a:tabLst>
                <a:tab pos="442913" algn="l"/>
              </a:tabLst>
            </a:pPr>
            <a:r>
              <a:rPr lang="ru-RU" sz="4000" dirty="0">
                <a:solidFill>
                  <a:schemeClr val="bg1"/>
                </a:solidFill>
                <a:latin typeface="Calibri" pitchFamily="34" charset="0"/>
                <a:cs typeface="Calibri"/>
              </a:rPr>
              <a:t>Регистрация на сайте и личный кабинет</a:t>
            </a:r>
          </a:p>
        </p:txBody>
      </p:sp>
      <p:pic>
        <p:nvPicPr>
          <p:cNvPr id="14" name="Picture 3" descr="C:\Users\filippov\Desktop\Untitled-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036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483768" y="11273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Личный кабинет</a:t>
            </a:r>
            <a:endParaRPr lang="en-US" sz="3600" b="1" dirty="0" smtClean="0">
              <a:latin typeface="Verdana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04801" y="1393825"/>
            <a:ext cx="4699247" cy="459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Управление талонами (просмотр, отмена, возможность вернуть запись, если она свободна)</a:t>
            </a:r>
            <a:endParaRPr lang="ru-RU" sz="2400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0" dirty="0" smtClean="0">
                <a:latin typeface="Calibri" pitchFamily="34" charset="0"/>
              </a:rPr>
              <a:t>Сервис обращений: задать вопрос, статусы, просмотр вопросов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Перечень услуг (заказанных и тех, что уже оказывались)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Профиль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Мобильная версия</a:t>
            </a:r>
            <a:endParaRPr lang="ru-RU" sz="2400" b="1" dirty="0">
              <a:latin typeface="Calibri" pitchFamily="34" charset="0"/>
            </a:endParaRPr>
          </a:p>
        </p:txBody>
      </p:sp>
      <p:pic>
        <p:nvPicPr>
          <p:cNvPr id="2054" name="Picture 6" descr="C:\Users\Надежда\AppData\Local\Microsoft\Windows\Temporary Internet Files\Content.IE5\C2A9H3I5\MC90035906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48880"/>
            <a:ext cx="2547254" cy="303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06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635896" y="692696"/>
            <a:ext cx="5334496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1С-Битрикс: Управление сайтом</a:t>
            </a:r>
            <a:endParaRPr lang="en-US" sz="2400" b="1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09504" y="1584976"/>
            <a:ext cx="49685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j-lt"/>
              </a:rPr>
              <a:t>профессиональная система </a:t>
            </a:r>
            <a:r>
              <a:rPr lang="ru-RU" sz="2400" dirty="0">
                <a:latin typeface="+mj-lt"/>
              </a:rPr>
              <a:t>управления веб-проектами для </a:t>
            </a:r>
            <a:r>
              <a:rPr lang="ru-RU" sz="2400" dirty="0" smtClean="0">
                <a:latin typeface="+mj-lt"/>
              </a:rPr>
              <a:t>создания:</a:t>
            </a:r>
            <a:endParaRPr lang="ru-RU" sz="2400" dirty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pPr marL="800100" lvl="1" indent="-342900">
              <a:buClr>
                <a:srgbClr val="FFC000"/>
              </a:buClr>
              <a:buSzPct val="103000"/>
              <a:buFont typeface="Arial" panose="020B0604020202020204" pitchFamily="34" charset="0"/>
              <a:buChar char="•"/>
            </a:pPr>
            <a:r>
              <a:rPr lang="ru-RU" sz="2400" dirty="0">
                <a:latin typeface="+mj-lt"/>
              </a:rPr>
              <a:t>корпоративных </a:t>
            </a:r>
            <a:r>
              <a:rPr lang="ru-RU" sz="2400" dirty="0" smtClean="0">
                <a:latin typeface="+mj-lt"/>
              </a:rPr>
              <a:t>сайтов</a:t>
            </a:r>
          </a:p>
          <a:p>
            <a:pPr marL="800100" lvl="1" indent="-342900">
              <a:buClr>
                <a:srgbClr val="FFC000"/>
              </a:buClr>
              <a:buSzPct val="103000"/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интернет-магазинов</a:t>
            </a:r>
            <a:endParaRPr lang="ru-RU" sz="2400" dirty="0">
              <a:latin typeface="+mj-lt"/>
            </a:endParaRPr>
          </a:p>
          <a:p>
            <a:pPr marL="800100" lvl="1" indent="-342900">
              <a:buClr>
                <a:srgbClr val="FFC000"/>
              </a:buClr>
              <a:buSzPct val="103000"/>
              <a:buFont typeface="Arial" panose="020B0604020202020204" pitchFamily="34" charset="0"/>
              <a:buChar char="•"/>
            </a:pPr>
            <a:r>
              <a:rPr lang="ru-RU" sz="2400" dirty="0">
                <a:latin typeface="+mj-lt"/>
              </a:rPr>
              <a:t>информационных порталов</a:t>
            </a:r>
          </a:p>
          <a:p>
            <a:pPr marL="800100" lvl="1" indent="-342900">
              <a:buClr>
                <a:srgbClr val="FFC000"/>
              </a:buClr>
              <a:buSzPct val="103000"/>
              <a:buFont typeface="Arial" panose="020B0604020202020204" pitchFamily="34" charset="0"/>
              <a:buChar char="•"/>
            </a:pPr>
            <a:r>
              <a:rPr lang="ru-RU" sz="2400" dirty="0">
                <a:latin typeface="+mj-lt"/>
              </a:rPr>
              <a:t>онлайн-сообществ</a:t>
            </a:r>
          </a:p>
          <a:p>
            <a:pPr marL="800100" lvl="1" indent="-342900">
              <a:buClr>
                <a:srgbClr val="FFC000"/>
              </a:buClr>
              <a:buSzPct val="103000"/>
              <a:buFont typeface="Arial" panose="020B0604020202020204" pitchFamily="34" charset="0"/>
              <a:buChar char="•"/>
            </a:pPr>
            <a:r>
              <a:rPr lang="ru-RU" sz="2400" dirty="0">
                <a:latin typeface="+mj-lt"/>
              </a:rPr>
              <a:t>социальных сетей </a:t>
            </a:r>
            <a:endParaRPr lang="ru-RU" sz="2400" dirty="0" smtClean="0">
              <a:latin typeface="+mj-lt"/>
            </a:endParaRPr>
          </a:p>
          <a:p>
            <a:pPr marL="800100" lvl="1" indent="-342900">
              <a:buClr>
                <a:srgbClr val="FFC000"/>
              </a:buClr>
              <a:buSzPct val="103000"/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j-lt"/>
              </a:rPr>
              <a:t>и </a:t>
            </a:r>
            <a:r>
              <a:rPr lang="ru-RU" sz="2400" dirty="0">
                <a:latin typeface="+mj-lt"/>
              </a:rPr>
              <a:t>других </a:t>
            </a:r>
            <a:r>
              <a:rPr lang="ru-RU" sz="2400" dirty="0" smtClean="0">
                <a:latin typeface="+mj-lt"/>
              </a:rPr>
              <a:t>сайтов</a:t>
            </a:r>
          </a:p>
          <a:p>
            <a:endParaRPr lang="ru-RU" sz="2400" dirty="0"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2" name="Изображение 1" descr="box-b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4"/>
            <a:ext cx="3768881" cy="4005064"/>
          </a:xfrm>
          <a:prstGeom prst="rect">
            <a:avLst/>
          </a:prstGeom>
        </p:spPr>
      </p:pic>
      <p:pic>
        <p:nvPicPr>
          <p:cNvPr id="8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75856" y="5739960"/>
            <a:ext cx="2629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>
                <a:solidFill>
                  <a:srgbClr val="C00000"/>
                </a:solidFill>
              </a:rPr>
              <a:t>www.1c-bitrix.ru</a:t>
            </a:r>
            <a:endParaRPr lang="ru-RU" sz="28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6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 t="11396" r="19101" b="7410"/>
          <a:stretch/>
        </p:blipFill>
        <p:spPr bwMode="auto">
          <a:xfrm>
            <a:off x="-1176" y="0"/>
            <a:ext cx="91447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77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-14236" y="-2748"/>
            <a:ext cx="4730251" cy="6860748"/>
          </a:xfrm>
          <a:prstGeom prst="roundRect">
            <a:avLst>
              <a:gd name="adj" fmla="val 0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521129" y="-99392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Интеграция с МИС</a:t>
            </a:r>
            <a:endParaRPr lang="en-US" sz="3600" b="1" dirty="0" smtClean="0">
              <a:latin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314" y="939640"/>
            <a:ext cx="2109372" cy="2238060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04801" y="1393825"/>
            <a:ext cx="4699247" cy="41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600" dirty="0" smtClean="0">
                <a:latin typeface="Calibri" pitchFamily="34" charset="0"/>
              </a:rPr>
              <a:t>Открытое и документированное </a:t>
            </a:r>
            <a:br>
              <a:rPr lang="ru-RU" sz="2600" dirty="0" smtClean="0">
                <a:latin typeface="Calibri" pitchFamily="34" charset="0"/>
              </a:rPr>
            </a:br>
            <a:r>
              <a:rPr lang="en-US" sz="2600" dirty="0" smtClean="0">
                <a:latin typeface="Calibri" pitchFamily="34" charset="0"/>
              </a:rPr>
              <a:t>SDK </a:t>
            </a:r>
            <a:r>
              <a:rPr lang="en-US" sz="2600" dirty="0">
                <a:latin typeface="Calibri" pitchFamily="34" charset="0"/>
              </a:rPr>
              <a:t>(API</a:t>
            </a:r>
            <a:r>
              <a:rPr lang="en-US" sz="2600" dirty="0" smtClean="0">
                <a:latin typeface="Calibri" pitchFamily="34" charset="0"/>
              </a:rPr>
              <a:t>)</a:t>
            </a:r>
            <a:endParaRPr lang="ru-RU" sz="2600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ru-RU" sz="2600" b="0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600" b="0" dirty="0" smtClean="0">
                <a:latin typeface="Calibri" pitchFamily="34" charset="0"/>
              </a:rPr>
              <a:t>Открытый </a:t>
            </a:r>
            <a:r>
              <a:rPr lang="en-US" sz="2600" b="0" dirty="0" smtClean="0">
                <a:latin typeface="Calibri" pitchFamily="34" charset="0"/>
              </a:rPr>
              <a:t>XML</a:t>
            </a:r>
            <a:r>
              <a:rPr lang="ru-RU" sz="2600" b="0" dirty="0" smtClean="0">
                <a:latin typeface="Calibri" pitchFamily="34" charset="0"/>
              </a:rPr>
              <a:t>-формат </a:t>
            </a:r>
            <a:r>
              <a:rPr lang="ru-RU" sz="2600" dirty="0" smtClean="0">
                <a:latin typeface="Calibri" pitchFamily="34" charset="0"/>
              </a:rPr>
              <a:t>обмена данными (</a:t>
            </a:r>
            <a:r>
              <a:rPr lang="en-US" sz="2600" dirty="0" err="1" smtClean="0">
                <a:latin typeface="Calibri" pitchFamily="34" charset="0"/>
              </a:rPr>
              <a:t>MedML</a:t>
            </a:r>
            <a:r>
              <a:rPr lang="en-US" sz="2600" dirty="0" smtClean="0">
                <a:latin typeface="Calibri" pitchFamily="34" charset="0"/>
              </a:rPr>
              <a:t>)</a:t>
            </a:r>
            <a:endParaRPr lang="ru-RU" sz="2600" dirty="0" smtClean="0">
              <a:latin typeface="Calibri" pitchFamily="34" charset="0"/>
            </a:endParaRPr>
          </a:p>
          <a:p>
            <a:pPr marL="457200" indent="-4572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ru-RU" sz="2600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600" b="1" dirty="0" smtClean="0">
                <a:latin typeface="Calibri" pitchFamily="34" charset="0"/>
              </a:rPr>
              <a:t>Готовая </a:t>
            </a:r>
            <a:r>
              <a:rPr lang="ru-RU" sz="2600" b="1" dirty="0">
                <a:latin typeface="Calibri" pitchFamily="34" charset="0"/>
              </a:rPr>
              <a:t>интеграция с р</a:t>
            </a:r>
            <a:r>
              <a:rPr lang="ru-RU" sz="2600" b="1" dirty="0" smtClean="0">
                <a:latin typeface="Calibri" pitchFamily="34" charset="0"/>
              </a:rPr>
              <a:t>ешениями  фирмы 1С</a:t>
            </a:r>
            <a:endParaRPr lang="ru-RU" sz="2600" b="1" dirty="0">
              <a:latin typeface="Calibri" pitchFamily="34" charset="0"/>
            </a:endParaRPr>
          </a:p>
        </p:txBody>
      </p:sp>
      <p:sp>
        <p:nvSpPr>
          <p:cNvPr id="10" name="Скругленный прямоугольник 9"/>
          <p:cNvSpPr>
            <a:spLocks noChangeArrowheads="1"/>
          </p:cNvSpPr>
          <p:nvPr/>
        </p:nvSpPr>
        <p:spPr bwMode="auto">
          <a:xfrm>
            <a:off x="5148064" y="3623930"/>
            <a:ext cx="3240360" cy="1273175"/>
          </a:xfrm>
          <a:prstGeom prst="roundRect">
            <a:avLst>
              <a:gd name="adj" fmla="val 11042"/>
            </a:avLst>
          </a:prstGeom>
          <a:solidFill>
            <a:srgbClr val="FFFF99"/>
          </a:solidFill>
          <a:ln w="25400">
            <a:solidFill>
              <a:srgbClr val="FFC000"/>
            </a:solidFill>
            <a:round/>
            <a:headEnd/>
            <a:tailEnd/>
          </a:ln>
          <a:effectLst>
            <a:outerShdw blurRad="190500" dist="127001" dir="2700000" algn="tl" rotWithShape="0">
              <a:srgbClr val="000000">
                <a:alpha val="39999"/>
              </a:srgbClr>
            </a:outerShdw>
          </a:effectLst>
        </p:spPr>
        <p:txBody>
          <a:bodyPr lIns="180000" tIns="180000" rIns="180000" bIns="180000" anchor="ctr"/>
          <a:lstStyle/>
          <a:p>
            <a:pPr algn="ctr"/>
            <a:r>
              <a:rPr lang="ru-RU" dirty="0" smtClean="0">
                <a:solidFill>
                  <a:srgbClr val="CC3300"/>
                </a:solidFill>
                <a:latin typeface="Calibri" charset="0"/>
              </a:rPr>
              <a:t>Интеграция «из коробки» с 1С:Медицина. Поликлиника и 1С:Медицина.Больница</a:t>
            </a:r>
            <a:endParaRPr lang="ru-RU" dirty="0">
              <a:solidFill>
                <a:srgbClr val="CC3300"/>
              </a:solidFill>
              <a:latin typeface="Calibri" charset="0"/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4704050"/>
            <a:ext cx="1663080" cy="769945"/>
          </a:xfrm>
          <a:prstGeom prst="rect">
            <a:avLst/>
          </a:prstGeom>
        </p:spPr>
      </p:pic>
      <p:pic>
        <p:nvPicPr>
          <p:cNvPr id="12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6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9281912_pri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567101"/>
            <a:ext cx="9107388" cy="62908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3216" y="0"/>
            <a:ext cx="9157216" cy="688842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2689596"/>
            <a:ext cx="7562800" cy="1387476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718" rIns="91398" bIns="45718" anchor="ctr"/>
          <a:lstStyle/>
          <a:p>
            <a:pPr marL="268287" lvl="0" algn="ctr">
              <a:buClr>
                <a:srgbClr val="C00000"/>
              </a:buClr>
              <a:tabLst>
                <a:tab pos="442913" algn="l"/>
              </a:tabLst>
            </a:pPr>
            <a:r>
              <a:rPr lang="ru-RU" sz="4000" dirty="0" smtClean="0">
                <a:solidFill>
                  <a:schemeClr val="bg1"/>
                </a:solidFill>
                <a:latin typeface="Calibri" pitchFamily="34" charset="0"/>
                <a:cs typeface="Calibri"/>
              </a:rPr>
              <a:t>Мобильная версия сайта</a:t>
            </a:r>
            <a:endParaRPr lang="ru-RU" sz="4000" dirty="0">
              <a:solidFill>
                <a:schemeClr val="bg1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0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6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79512" y="6165304"/>
            <a:ext cx="7160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*</a:t>
            </a:r>
            <a:r>
              <a:rPr lang="en-US" sz="1400" i="1" dirty="0" err="1" smtClean="0"/>
              <a:t>GfK</a:t>
            </a:r>
            <a:r>
              <a:rPr lang="en-US" sz="1400" i="1" dirty="0" smtClean="0"/>
              <a:t> </a:t>
            </a:r>
            <a:r>
              <a:rPr lang="en-US" sz="1400" i="1" dirty="0" smtClean="0"/>
              <a:t>/ </a:t>
            </a:r>
            <a:r>
              <a:rPr lang="ru-RU" sz="1400" i="1" dirty="0" smtClean="0"/>
              <a:t>Проникновение интернета в России: Итоги 2016, </a:t>
            </a:r>
          </a:p>
          <a:p>
            <a:r>
              <a:rPr lang="ru-RU" sz="1400" i="1" dirty="0"/>
              <a:t> </a:t>
            </a:r>
            <a:r>
              <a:rPr lang="ru-RU" sz="1400" i="1" dirty="0" smtClean="0"/>
              <a:t> январь 2017</a:t>
            </a:r>
            <a:endParaRPr lang="ru-RU" sz="1400" i="1" dirty="0"/>
          </a:p>
        </p:txBody>
      </p:sp>
      <p:pic>
        <p:nvPicPr>
          <p:cNvPr id="17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30842" y="188640"/>
            <a:ext cx="8282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Calibri"/>
                <a:cs typeface="Calibri"/>
              </a:rPr>
              <a:t>Интернет на мобильных устройствах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81745" y="4051957"/>
            <a:ext cx="3022103" cy="1177243"/>
          </a:xfrm>
          <a:prstGeom prst="rect">
            <a:avLst/>
          </a:prstGeom>
        </p:spPr>
        <p:txBody>
          <a:bodyPr wrap="square" lIns="68546" tIns="34289" rIns="68546" bIns="34289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+mn-lt"/>
                <a:ea typeface="Calibri"/>
                <a:cs typeface="Calibri"/>
              </a:rPr>
              <a:t>п</a:t>
            </a:r>
            <a:r>
              <a:rPr lang="ru-RU" sz="2400" b="0" dirty="0" smtClean="0">
                <a:solidFill>
                  <a:srgbClr val="000000"/>
                </a:solidFill>
                <a:latin typeface="+mn-lt"/>
                <a:ea typeface="Calibri"/>
                <a:cs typeface="Calibri"/>
              </a:rPr>
              <a:t>ользователей выходят в интернет с мобильных устройств</a:t>
            </a:r>
            <a:endParaRPr lang="ru-RU" sz="2400" b="0" dirty="0">
              <a:solidFill>
                <a:srgbClr val="000000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419872" y="4057914"/>
            <a:ext cx="2327885" cy="1177243"/>
          </a:xfrm>
          <a:prstGeom prst="rect">
            <a:avLst/>
          </a:prstGeom>
        </p:spPr>
        <p:txBody>
          <a:bodyPr wrap="square" lIns="68546" tIns="34289" rIns="68546" bIns="34289"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+mn-lt"/>
                <a:ea typeface="Calibri"/>
                <a:cs typeface="Calibri"/>
              </a:rPr>
              <a:t>используют </a:t>
            </a:r>
          </a:p>
          <a:p>
            <a:pPr algn="ctr"/>
            <a:r>
              <a:rPr lang="ru-RU" sz="2400" b="0" dirty="0" smtClean="0">
                <a:solidFill>
                  <a:srgbClr val="000000"/>
                </a:solidFill>
                <a:latin typeface="+mn-lt"/>
                <a:ea typeface="Calibri"/>
                <a:cs typeface="Calibri"/>
              </a:rPr>
              <a:t>смартфон</a:t>
            </a:r>
          </a:p>
          <a:p>
            <a:r>
              <a:rPr lang="ru-RU" sz="2400" b="0" dirty="0" smtClean="0">
                <a:solidFill>
                  <a:srgbClr val="000000"/>
                </a:solidFill>
                <a:latin typeface="+mn-lt"/>
                <a:ea typeface="Calibri"/>
                <a:cs typeface="Calibri"/>
              </a:rPr>
              <a:t> </a:t>
            </a:r>
            <a:endParaRPr lang="ru-RU" sz="2400" b="0" dirty="0">
              <a:solidFill>
                <a:srgbClr val="000000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516216" y="4061249"/>
            <a:ext cx="1905000" cy="807911"/>
          </a:xfrm>
          <a:prstGeom prst="rect">
            <a:avLst/>
          </a:prstGeom>
        </p:spPr>
        <p:txBody>
          <a:bodyPr wrap="square" lIns="68546" tIns="34289" rIns="68546" bIns="34289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ea typeface="Calibri"/>
                <a:cs typeface="Calibri"/>
              </a:rPr>
              <a:t>и</a:t>
            </a:r>
            <a:r>
              <a:rPr lang="ru-RU" sz="2400" dirty="0" smtClean="0">
                <a:solidFill>
                  <a:srgbClr val="000000"/>
                </a:solidFill>
                <a:ea typeface="Calibri"/>
                <a:cs typeface="Calibri"/>
              </a:rPr>
              <a:t>спользуют </a:t>
            </a:r>
            <a:endParaRPr lang="ru-RU" sz="2400" dirty="0">
              <a:solidFill>
                <a:srgbClr val="000000"/>
              </a:solidFill>
              <a:ea typeface="Calibri"/>
              <a:cs typeface="Calibri"/>
            </a:endParaRPr>
          </a:p>
          <a:p>
            <a:pPr algn="ctr"/>
            <a:r>
              <a:rPr lang="ru-RU" sz="2400" dirty="0" smtClean="0">
                <a:solidFill>
                  <a:srgbClr val="000000"/>
                </a:solidFill>
                <a:ea typeface="Calibri"/>
                <a:cs typeface="Calibri"/>
              </a:rPr>
              <a:t>планшет</a:t>
            </a:r>
            <a:endParaRPr lang="ru-RU" sz="24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910208" y="2060848"/>
            <a:ext cx="1523999" cy="1523999"/>
          </a:xfrm>
          <a:prstGeom prst="ellipse">
            <a:avLst/>
          </a:prstGeom>
          <a:noFill/>
          <a:ln w="6350">
            <a:solidFill>
              <a:srgbClr val="F59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756283" y="2060848"/>
            <a:ext cx="1523999" cy="1523999"/>
          </a:xfrm>
          <a:prstGeom prst="ellipse">
            <a:avLst/>
          </a:prstGeom>
          <a:noFill/>
          <a:ln w="6350">
            <a:solidFill>
              <a:srgbClr val="F59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6625209" y="2060848"/>
            <a:ext cx="1523999" cy="1523999"/>
          </a:xfrm>
          <a:prstGeom prst="ellipse">
            <a:avLst/>
          </a:prstGeom>
          <a:noFill/>
          <a:ln w="6350">
            <a:solidFill>
              <a:srgbClr val="F59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70010" y="2401730"/>
            <a:ext cx="2004393" cy="807911"/>
          </a:xfrm>
          <a:prstGeom prst="rect">
            <a:avLst/>
          </a:prstGeom>
        </p:spPr>
        <p:txBody>
          <a:bodyPr wrap="square" lIns="68546" tIns="34289" rIns="68546" bIns="34289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57E1B"/>
                </a:solidFill>
                <a:latin typeface="Geometria Light" pitchFamily="34" charset="-52"/>
                <a:ea typeface="Geometria Light" pitchFamily="34" charset="-52"/>
                <a:cs typeface="Lato" panose="020F0502020204030203" pitchFamily="34" charset="0"/>
              </a:rPr>
              <a:t>46,6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95399" y="3069546"/>
            <a:ext cx="2004393" cy="500135"/>
          </a:xfrm>
          <a:prstGeom prst="rect">
            <a:avLst/>
          </a:prstGeom>
        </p:spPr>
        <p:txBody>
          <a:bodyPr wrap="square" lIns="68546" tIns="34289" rIns="68546" bIns="34289">
            <a:spAutoFit/>
          </a:bodyPr>
          <a:lstStyle/>
          <a:p>
            <a:pPr algn="ctr"/>
            <a:r>
              <a:rPr lang="ru-RU" sz="2800" dirty="0" smtClean="0">
                <a:solidFill>
                  <a:srgbClr val="F57E1B"/>
                </a:solidFill>
                <a:latin typeface="Geometria Light" pitchFamily="34" charset="-52"/>
                <a:ea typeface="Geometria Light" pitchFamily="34" charset="-52"/>
                <a:cs typeface="Lato" panose="020F0502020204030203" pitchFamily="34" charset="0"/>
              </a:rPr>
              <a:t>%</a:t>
            </a:r>
            <a:endParaRPr lang="en-US" sz="2800" dirty="0" smtClean="0">
              <a:solidFill>
                <a:srgbClr val="F57E1B"/>
              </a:solidFill>
              <a:latin typeface="Geometria Light" pitchFamily="34" charset="-52"/>
              <a:ea typeface="Geometria Light" pitchFamily="34" charset="-52"/>
              <a:cs typeface="Lato" panose="020F0502020204030203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516085" y="2401730"/>
            <a:ext cx="2004393" cy="807911"/>
          </a:xfrm>
          <a:prstGeom prst="rect">
            <a:avLst/>
          </a:prstGeom>
        </p:spPr>
        <p:txBody>
          <a:bodyPr wrap="square" lIns="68546" tIns="34289" rIns="68546" bIns="34289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57E1B"/>
                </a:solidFill>
                <a:latin typeface="Geometria Light" pitchFamily="34" charset="-52"/>
                <a:ea typeface="Geometria Light" pitchFamily="34" charset="-52"/>
                <a:cs typeface="Lato" panose="020F0502020204030203" pitchFamily="34" charset="0"/>
              </a:rPr>
              <a:t>42</a:t>
            </a:r>
            <a:r>
              <a:rPr lang="en-US" sz="4800" b="1" dirty="0" smtClean="0">
                <a:solidFill>
                  <a:srgbClr val="F57E1B"/>
                </a:solidFill>
                <a:latin typeface="Geometria Light" pitchFamily="34" charset="-52"/>
                <a:ea typeface="Geometria Light" pitchFamily="34" charset="-52"/>
                <a:cs typeface="Lato" panose="020F0502020204030203" pitchFamily="34" charset="0"/>
              </a:rPr>
              <a:t>,</a:t>
            </a:r>
            <a:r>
              <a:rPr lang="ru-RU" sz="4800" b="1" dirty="0" smtClean="0">
                <a:solidFill>
                  <a:srgbClr val="F57E1B"/>
                </a:solidFill>
                <a:latin typeface="Geometria Light" pitchFamily="34" charset="-52"/>
                <a:ea typeface="Geometria Light" pitchFamily="34" charset="-52"/>
                <a:cs typeface="Lato" panose="020F0502020204030203" pitchFamily="34" charset="0"/>
              </a:rPr>
              <a:t>1</a:t>
            </a:r>
            <a:endParaRPr lang="en-US" sz="4800" b="1" dirty="0" smtClean="0">
              <a:solidFill>
                <a:srgbClr val="F57E1B"/>
              </a:solidFill>
              <a:latin typeface="Geometria Light" pitchFamily="34" charset="-52"/>
              <a:ea typeface="Geometria Light" pitchFamily="34" charset="-52"/>
              <a:cs typeface="Lato" panose="020F0502020204030203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541474" y="3069546"/>
            <a:ext cx="2004393" cy="500135"/>
          </a:xfrm>
          <a:prstGeom prst="rect">
            <a:avLst/>
          </a:prstGeom>
        </p:spPr>
        <p:txBody>
          <a:bodyPr wrap="square" lIns="68546" tIns="34289" rIns="68546" bIns="34289">
            <a:spAutoFit/>
          </a:bodyPr>
          <a:lstStyle/>
          <a:p>
            <a:pPr algn="ctr"/>
            <a:r>
              <a:rPr lang="ru-RU" sz="2800" dirty="0" smtClean="0">
                <a:solidFill>
                  <a:srgbClr val="F57E1B"/>
                </a:solidFill>
                <a:latin typeface="Geometria Light" pitchFamily="34" charset="-52"/>
                <a:ea typeface="Geometria Light" pitchFamily="34" charset="-52"/>
                <a:cs typeface="Lato" panose="020F0502020204030203" pitchFamily="34" charset="0"/>
              </a:rPr>
              <a:t>%</a:t>
            </a:r>
            <a:endParaRPr lang="en-US" sz="2800" dirty="0" smtClean="0">
              <a:solidFill>
                <a:srgbClr val="F57E1B"/>
              </a:solidFill>
              <a:latin typeface="Geometria Light" pitchFamily="34" charset="-52"/>
              <a:ea typeface="Geometria Light" pitchFamily="34" charset="-52"/>
              <a:cs typeface="Lato" panose="020F0502020204030203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430650" y="2417553"/>
            <a:ext cx="2004393" cy="807911"/>
          </a:xfrm>
          <a:prstGeom prst="rect">
            <a:avLst/>
          </a:prstGeom>
        </p:spPr>
        <p:txBody>
          <a:bodyPr wrap="square" lIns="68546" tIns="34289" rIns="68546" bIns="34289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57E1B"/>
                </a:solidFill>
                <a:latin typeface="Geometria Light" pitchFamily="34" charset="-52"/>
                <a:ea typeface="Geometria Light" pitchFamily="34" charset="-52"/>
                <a:cs typeface="Lato" panose="020F0502020204030203" pitchFamily="34" charset="0"/>
              </a:rPr>
              <a:t>19</a:t>
            </a:r>
            <a:r>
              <a:rPr lang="en-US" sz="4800" b="1" dirty="0" smtClean="0">
                <a:solidFill>
                  <a:srgbClr val="F57E1B"/>
                </a:solidFill>
                <a:latin typeface="Geometria Light" pitchFamily="34" charset="-52"/>
                <a:ea typeface="Geometria Light" pitchFamily="34" charset="-52"/>
                <a:cs typeface="Lato" panose="020F0502020204030203" pitchFamily="34" charset="0"/>
              </a:rPr>
              <a:t>,</a:t>
            </a:r>
            <a:r>
              <a:rPr lang="ru-RU" sz="4800" b="1" dirty="0">
                <a:solidFill>
                  <a:srgbClr val="F57E1B"/>
                </a:solidFill>
                <a:latin typeface="Geometria Light" pitchFamily="34" charset="-52"/>
                <a:ea typeface="Geometria Light" pitchFamily="34" charset="-52"/>
                <a:cs typeface="Lato" panose="020F0502020204030203" pitchFamily="34" charset="0"/>
              </a:rPr>
              <a:t>0</a:t>
            </a:r>
            <a:endParaRPr lang="en-US" sz="4800" b="1" dirty="0" smtClean="0">
              <a:solidFill>
                <a:srgbClr val="F57E1B"/>
              </a:solidFill>
              <a:latin typeface="Geometria Light" pitchFamily="34" charset="-52"/>
              <a:ea typeface="Geometria Light" pitchFamily="34" charset="-52"/>
              <a:cs typeface="Lato" panose="020F0502020204030203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456039" y="3085369"/>
            <a:ext cx="2004393" cy="500135"/>
          </a:xfrm>
          <a:prstGeom prst="rect">
            <a:avLst/>
          </a:prstGeom>
        </p:spPr>
        <p:txBody>
          <a:bodyPr wrap="square" lIns="68546" tIns="34289" rIns="68546" bIns="34289">
            <a:spAutoFit/>
          </a:bodyPr>
          <a:lstStyle/>
          <a:p>
            <a:pPr algn="ctr"/>
            <a:r>
              <a:rPr lang="ru-RU" sz="2800" dirty="0" smtClean="0">
                <a:solidFill>
                  <a:srgbClr val="F57E1B"/>
                </a:solidFill>
                <a:latin typeface="Geometria Light" pitchFamily="34" charset="-52"/>
                <a:ea typeface="Geometria Light" pitchFamily="34" charset="-52"/>
                <a:cs typeface="Lato" panose="020F0502020204030203" pitchFamily="34" charset="0"/>
              </a:rPr>
              <a:t>%</a:t>
            </a:r>
            <a:endParaRPr lang="en-US" sz="2800" dirty="0" smtClean="0">
              <a:solidFill>
                <a:srgbClr val="F57E1B"/>
              </a:solidFill>
              <a:latin typeface="Geometria Light" pitchFamily="34" charset="-52"/>
              <a:ea typeface="Geometria Light" pitchFamily="34" charset="-52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9894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6048" y="0"/>
            <a:ext cx="4804072" cy="6858000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07504" y="1340768"/>
            <a:ext cx="4112603" cy="499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FFC000"/>
              </a:buClr>
              <a:buSzPct val="110000"/>
              <a:buFont typeface="Arial"/>
              <a:buChar char="•"/>
              <a:defRPr/>
            </a:pPr>
            <a:r>
              <a:rPr lang="ru-RU" sz="2200" dirty="0" smtClean="0">
                <a:cs typeface="Calibri" pitchFamily="34" charset="0"/>
              </a:rPr>
              <a:t>Об учреждении</a:t>
            </a:r>
            <a:endParaRPr lang="ru-RU" sz="2200" dirty="0">
              <a:cs typeface="Calibri" pitchFamily="34" charset="0"/>
            </a:endParaRP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FFC000"/>
              </a:buClr>
              <a:buSzPct val="110000"/>
              <a:buFont typeface="Arial"/>
              <a:buChar char="•"/>
              <a:defRPr/>
            </a:pPr>
            <a:r>
              <a:rPr lang="ru-RU" sz="2200" dirty="0" smtClean="0">
                <a:cs typeface="Calibri" pitchFamily="34" charset="0"/>
              </a:rPr>
              <a:t>Услуги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FFC000"/>
              </a:buClr>
              <a:buSzPct val="110000"/>
              <a:buFont typeface="Arial"/>
              <a:buChar char="•"/>
              <a:defRPr/>
            </a:pPr>
            <a:r>
              <a:rPr lang="ru-RU" sz="2200" dirty="0">
                <a:cs typeface="Calibri" pitchFamily="34" charset="0"/>
              </a:rPr>
              <a:t>Специалисты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FFC000"/>
              </a:buClr>
              <a:buSzPct val="110000"/>
              <a:buFont typeface="Arial"/>
              <a:buChar char="•"/>
              <a:defRPr/>
            </a:pPr>
            <a:r>
              <a:rPr lang="ru-RU" sz="2200" dirty="0">
                <a:cs typeface="Calibri" pitchFamily="34" charset="0"/>
              </a:rPr>
              <a:t>Расписание врачей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FFC000"/>
              </a:buClr>
              <a:buSzPct val="110000"/>
              <a:buFont typeface="Arial"/>
              <a:buChar char="•"/>
              <a:defRPr/>
            </a:pPr>
            <a:r>
              <a:rPr lang="ru-RU" sz="2200" dirty="0" smtClean="0">
                <a:cs typeface="Calibri" pitchFamily="34" charset="0"/>
              </a:rPr>
              <a:t>Онлайн-запись </a:t>
            </a:r>
            <a:r>
              <a:rPr lang="ru-RU" sz="2200" dirty="0">
                <a:cs typeface="Calibri" pitchFamily="34" charset="0"/>
              </a:rPr>
              <a:t>на прием к врачу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FFC000"/>
              </a:buClr>
              <a:buSzPct val="110000"/>
              <a:buFont typeface="Arial"/>
              <a:buChar char="•"/>
              <a:defRPr/>
            </a:pPr>
            <a:r>
              <a:rPr lang="ru-RU" sz="2200" dirty="0">
                <a:cs typeface="Calibri" pitchFamily="34" charset="0"/>
              </a:rPr>
              <a:t>Личный кабинет </a:t>
            </a:r>
            <a:r>
              <a:rPr lang="ru-RU" sz="2200" dirty="0" smtClean="0">
                <a:cs typeface="Calibri" pitchFamily="34" charset="0"/>
              </a:rPr>
              <a:t>пациента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FFC000"/>
              </a:buClr>
              <a:buSzPct val="110000"/>
              <a:buFont typeface="Arial"/>
              <a:buChar char="•"/>
              <a:defRPr/>
            </a:pPr>
            <a:r>
              <a:rPr lang="ru-RU" sz="2200" dirty="0" smtClean="0">
                <a:cs typeface="Calibri" pitchFamily="34" charset="0"/>
              </a:rPr>
              <a:t>Интерактивная карта филиалов</a:t>
            </a:r>
            <a:endParaRPr lang="ru-RU" sz="2200" dirty="0">
              <a:cs typeface="Calibri" pitchFamily="34" charset="0"/>
            </a:endParaRP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FFC000"/>
              </a:buClr>
              <a:buSzPct val="110000"/>
              <a:buFont typeface="Arial"/>
              <a:buChar char="•"/>
              <a:defRPr/>
            </a:pPr>
            <a:r>
              <a:rPr lang="ru-RU" sz="2200" dirty="0" smtClean="0">
                <a:cs typeface="Calibri" pitchFamily="34" charset="0"/>
              </a:rPr>
              <a:t>Новости и объявления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FFC000"/>
              </a:buClr>
              <a:buSzPct val="110000"/>
              <a:buFont typeface="Arial"/>
              <a:buChar char="•"/>
              <a:defRPr/>
            </a:pPr>
            <a:r>
              <a:rPr lang="ru-RU" sz="2200" dirty="0">
                <a:cs typeface="Calibri" pitchFamily="34" charset="0"/>
              </a:rPr>
              <a:t>Контакты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4"/>
              </a:buBlip>
              <a:defRPr/>
            </a:pPr>
            <a:endParaRPr lang="ru-RU" dirty="0">
              <a:cs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64420" y="116632"/>
            <a:ext cx="5853113" cy="105886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srgbClr val="000000"/>
                </a:solidFill>
              </a:rPr>
              <a:t>Мобильная версия:</a:t>
            </a:r>
            <a:endParaRPr lang="en-US" sz="3200" b="1" dirty="0" smtClean="0">
              <a:solidFill>
                <a:srgbClr val="000000"/>
              </a:solidFill>
            </a:endParaRPr>
          </a:p>
          <a:p>
            <a:pPr algn="l">
              <a:defRPr/>
            </a:pPr>
            <a:r>
              <a:rPr lang="ru-RU" sz="3200" b="1" dirty="0" smtClean="0">
                <a:solidFill>
                  <a:srgbClr val="000000"/>
                </a:solidFill>
              </a:rPr>
              <a:t>структура и сервисы</a:t>
            </a:r>
            <a:endParaRPr lang="en-US" sz="32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6156012"/>
            <a:ext cx="385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Дизайн разработан компанией «</a:t>
            </a:r>
            <a:r>
              <a:rPr lang="en-US" dirty="0" smtClean="0"/>
              <a:t>AIC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9076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2394396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692696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44624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Запись на прием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738" y="1185174"/>
            <a:ext cx="2788533" cy="49381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2" y="1138972"/>
            <a:ext cx="2801209" cy="4960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40" y="1185174"/>
            <a:ext cx="2845043" cy="50382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37971" y="116632"/>
            <a:ext cx="68184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8287" algn="ctr">
              <a:buClr>
                <a:srgbClr val="C00000"/>
              </a:buClr>
              <a:tabLst>
                <a:tab pos="442913" algn="l"/>
              </a:tabLst>
            </a:pPr>
            <a:r>
              <a:rPr lang="ru-RU" sz="3600" b="1" dirty="0">
                <a:solidFill>
                  <a:srgbClr val="000000"/>
                </a:solidFill>
                <a:cs typeface="Calibri"/>
              </a:rPr>
              <a:t>Интерактивная карта филиалов</a:t>
            </a:r>
            <a:endParaRPr lang="ru-RU" sz="3600" b="1" dirty="0">
              <a:solidFill>
                <a:srgbClr val="C00000"/>
              </a:solidFill>
              <a:cs typeface="Calibri"/>
            </a:endParaRPr>
          </a:p>
        </p:txBody>
      </p:sp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9828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94236" cy="6857999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4300" y="153506"/>
            <a:ext cx="3779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Запись на прием</a:t>
            </a:r>
            <a:endParaRPr lang="ru-RU" sz="2800" b="1" dirty="0">
              <a:solidFill>
                <a:srgbClr val="000000"/>
              </a:solidFill>
            </a:endParaRPr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2712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598" y="0"/>
            <a:ext cx="9169598" cy="685800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</a:rPr>
              <a:t/>
            </a:r>
            <a:br>
              <a:rPr lang="ru-RU" dirty="0" smtClean="0">
                <a:solidFill>
                  <a:prstClr val="black"/>
                </a:solidFill>
              </a:rPr>
            </a:br>
            <a:endParaRPr lang="ru-RU" dirty="0" smtClean="0">
              <a:solidFill>
                <a:prstClr val="black"/>
              </a:solidFill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6672" y="3645024"/>
            <a:ext cx="5079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b="1" dirty="0" smtClean="0">
                <a:solidFill>
                  <a:prstClr val="black"/>
                </a:solidFill>
              </a:rPr>
              <a:t>Расписание врачей</a:t>
            </a:r>
            <a:endParaRPr lang="ru-RU" sz="2800" b="1" dirty="0">
              <a:solidFill>
                <a:prstClr val="black"/>
              </a:solidFill>
            </a:endParaRPr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8383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77464" y="1573471"/>
            <a:ext cx="4608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Личный кабинет</a:t>
            </a:r>
            <a:endParaRPr lang="ru-RU" sz="2800" b="1" dirty="0">
              <a:solidFill>
                <a:srgbClr val="000000"/>
              </a:solidFill>
            </a:endParaRPr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0590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3216" y="0"/>
            <a:ext cx="9157216" cy="688842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2761604"/>
            <a:ext cx="7562800" cy="124346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718" rIns="91398" bIns="45718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cs typeface="Calibri"/>
              </a:rPr>
              <a:t>Интерфейс для </a:t>
            </a:r>
            <a:r>
              <a:rPr lang="ru-RU" sz="3600" b="1" dirty="0" err="1">
                <a:solidFill>
                  <a:schemeClr val="bg1"/>
                </a:solidFill>
                <a:cs typeface="Calibri"/>
              </a:rPr>
              <a:t>инфоматов</a:t>
            </a:r>
            <a:endParaRPr lang="ru-RU" sz="36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0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3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CE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AutoShape 2" descr="https://cp.bitrix.ru/company/personal/user/76/files/element/historyget/1096119/%F0%E5%E9%F2%E8%ED%E3%20%E8%FE%EB%FC.jpg?cache_imag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147" y="1336391"/>
            <a:ext cx="4527104" cy="412691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129838" y="1120951"/>
            <a:ext cx="1430825" cy="430879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pPr algn="ctr"/>
            <a:r>
              <a:rPr lang="ru-RU" sz="2000" b="0" dirty="0" smtClean="0">
                <a:solidFill>
                  <a:srgbClr val="FFFFFF">
                    <a:lumMod val="50000"/>
                  </a:srgbClr>
                </a:solidFill>
                <a:cs typeface="+mn-cs"/>
              </a:rPr>
              <a:t>Июнь 2015</a:t>
            </a:r>
            <a:endParaRPr lang="ru-RU" sz="2000" b="0" dirty="0">
              <a:solidFill>
                <a:srgbClr val="FFFFFF">
                  <a:lumMod val="50000"/>
                </a:srgbClr>
              </a:solidFill>
              <a:cs typeface="+mn-cs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5228898" y="4807340"/>
            <a:ext cx="156679" cy="237283"/>
          </a:xfrm>
          <a:prstGeom prst="line">
            <a:avLst/>
          </a:prstGeom>
          <a:ln w="9525" cmpd="sng">
            <a:solidFill>
              <a:srgbClr val="00009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467305" y="5044617"/>
            <a:ext cx="460307" cy="0"/>
          </a:xfrm>
          <a:prstGeom prst="line">
            <a:avLst/>
          </a:prstGeom>
          <a:ln w="9525" cmpd="sng">
            <a:solidFill>
              <a:srgbClr val="00009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472425" y="4653136"/>
            <a:ext cx="2244788" cy="984877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0"/>
                </a:solidFill>
                <a:cs typeface="+mn-cs"/>
              </a:rPr>
              <a:t>63,30% </a:t>
            </a:r>
            <a:endParaRPr lang="ru-RU" sz="2800" dirty="0">
              <a:solidFill>
                <a:srgbClr val="000090"/>
              </a:solidFill>
              <a:cs typeface="+mn-cs"/>
            </a:endParaRPr>
          </a:p>
          <a:p>
            <a:pPr algn="ctr"/>
            <a:r>
              <a:rPr lang="ru-RU" sz="2800" dirty="0">
                <a:solidFill>
                  <a:srgbClr val="000090"/>
                </a:solidFill>
                <a:cs typeface="+mn-cs"/>
              </a:rPr>
              <a:t>1С-Битрикс</a:t>
            </a: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1166272" y="103431"/>
            <a:ext cx="6758528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0000"/>
                </a:solidFill>
                <a:latin typeface="Calibri"/>
                <a:cs typeface="Calibri"/>
              </a:rPr>
              <a:t>Платформа «1С-Битрикс»</a:t>
            </a:r>
            <a:endParaRPr lang="en-US" sz="36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637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467544" y="44623"/>
            <a:ext cx="8208912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srgbClr val="000000"/>
                </a:solidFill>
                <a:latin typeface="Calibri"/>
              </a:rPr>
              <a:t>Запись на прием через </a:t>
            </a:r>
            <a:r>
              <a:rPr lang="ru-RU" sz="3600" dirty="0" err="1" smtClean="0">
                <a:solidFill>
                  <a:srgbClr val="000000"/>
                </a:solidFill>
                <a:latin typeface="Calibri"/>
              </a:rPr>
              <a:t>Инфомат</a:t>
            </a:r>
            <a:endParaRPr lang="ru-RU" sz="3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770" y="1362248"/>
            <a:ext cx="59183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9275" lvl="0" indent="-457200">
              <a:buClr>
                <a:srgbClr val="FFC000"/>
              </a:buClr>
              <a:buSzPct val="117000"/>
              <a:buFont typeface="Arial" panose="020B0604020202020204" pitchFamily="34" charset="0"/>
              <a:buChar char="•"/>
            </a:pPr>
            <a:r>
              <a:rPr lang="ru-RU" sz="2400" dirty="0"/>
              <a:t>Понятный пошаговый интерфейс записи на прием</a:t>
            </a:r>
          </a:p>
          <a:p>
            <a:pPr marL="549275" lvl="0" indent="-457200">
              <a:buClr>
                <a:srgbClr val="FFC000"/>
              </a:buClr>
              <a:buSzPct val="117000"/>
              <a:buFont typeface="Arial" panose="020B0604020202020204" pitchFamily="34" charset="0"/>
              <a:buChar char="•"/>
            </a:pPr>
            <a:r>
              <a:rPr lang="ru-RU" sz="2400" dirty="0"/>
              <a:t>Два основных сценария записи:</a:t>
            </a:r>
          </a:p>
          <a:p>
            <a:pPr marL="1087437" lvl="0" indent="-457200">
              <a:buClr>
                <a:srgbClr val="FFC000"/>
              </a:buClr>
              <a:buSzPct val="117000"/>
              <a:buFont typeface="Courier New" panose="02070309020205020404" pitchFamily="49" charset="0"/>
              <a:buChar char="o"/>
            </a:pPr>
            <a:r>
              <a:rPr lang="ru-RU" sz="2400" dirty="0" smtClean="0"/>
              <a:t>запись  </a:t>
            </a:r>
            <a:r>
              <a:rPr lang="ru-RU" sz="2400" dirty="0"/>
              <a:t>на желаемую дату и время к специалисту или на услугу</a:t>
            </a:r>
          </a:p>
          <a:p>
            <a:pPr marL="1087437" lvl="0" indent="-457200">
              <a:buClr>
                <a:srgbClr val="FFC000"/>
              </a:buClr>
              <a:buSzPct val="117000"/>
              <a:buFont typeface="Courier New" panose="02070309020205020404" pitchFamily="49" charset="0"/>
              <a:buChar char="o"/>
            </a:pPr>
            <a:r>
              <a:rPr lang="ru-RU" sz="2400" dirty="0"/>
              <a:t> запись к конкретному врачу</a:t>
            </a:r>
          </a:p>
          <a:p>
            <a:pPr marL="457200" lvl="0" indent="-457200">
              <a:buClr>
                <a:srgbClr val="FFC000"/>
              </a:buClr>
              <a:buSzPct val="117000"/>
              <a:buFont typeface="Arial" panose="020B0604020202020204" pitchFamily="34" charset="0"/>
              <a:buChar char="•"/>
            </a:pPr>
            <a:r>
              <a:rPr lang="ru-RU" sz="2400" dirty="0" smtClean="0"/>
              <a:t>Поиск </a:t>
            </a:r>
            <a:r>
              <a:rPr lang="ru-RU" sz="2400" dirty="0"/>
              <a:t>данных</a:t>
            </a:r>
          </a:p>
          <a:p>
            <a:pPr marL="457200" lvl="0" indent="-457200">
              <a:buClr>
                <a:srgbClr val="FFC000"/>
              </a:buClr>
              <a:buSzPct val="117000"/>
              <a:buFont typeface="Arial" panose="020B0604020202020204" pitchFamily="34" charset="0"/>
              <a:buChar char="•"/>
            </a:pPr>
            <a:r>
              <a:rPr lang="ru-RU" sz="2400" dirty="0"/>
              <a:t>Печать талонов</a:t>
            </a:r>
          </a:p>
          <a:p>
            <a:pPr marL="457200" lvl="0" indent="-457200">
              <a:buClr>
                <a:srgbClr val="FFC000"/>
              </a:buClr>
              <a:buSzPct val="117000"/>
              <a:buFont typeface="Arial" panose="020B0604020202020204" pitchFamily="34" charset="0"/>
              <a:buChar char="•"/>
            </a:pPr>
            <a:r>
              <a:rPr lang="ru-RU" sz="2400" dirty="0"/>
              <a:t>Управление шагами записи и расписанием врачей через  панель </a:t>
            </a:r>
            <a:r>
              <a:rPr lang="ru-RU" sz="2400" dirty="0" smtClean="0"/>
              <a:t>администрирования</a:t>
            </a:r>
            <a:endParaRPr lang="ru-RU" sz="2400" dirty="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77" y="3645024"/>
            <a:ext cx="2442775" cy="19542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78" y="1124744"/>
            <a:ext cx="2409944" cy="1927955"/>
          </a:xfrm>
          <a:prstGeom prst="rect">
            <a:avLst/>
          </a:prstGeom>
        </p:spPr>
      </p:pic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293017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39552" y="44624"/>
            <a:ext cx="8136904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>
              <a:buClr>
                <a:srgbClr val="C00000"/>
              </a:buClr>
              <a:tabLst>
                <a:tab pos="442913" algn="l"/>
              </a:tabLst>
            </a:pPr>
            <a:r>
              <a:rPr lang="ru-RU" sz="3600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360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026" name="Picture 2" descr="http://damage.myjino.ru/01_clinic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80728"/>
            <a:ext cx="6298733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7741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80728"/>
            <a:ext cx="6277954" cy="5022363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39552" y="44624"/>
            <a:ext cx="8136904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>
              <a:buClr>
                <a:srgbClr val="C00000"/>
              </a:buClr>
              <a:tabLst>
                <a:tab pos="442913" algn="l"/>
              </a:tabLst>
            </a:pPr>
            <a:r>
              <a:rPr lang="ru-RU" sz="3600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360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085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76" y="908720"/>
            <a:ext cx="6356176" cy="5084941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39552" y="44624"/>
            <a:ext cx="8136904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>
              <a:buClr>
                <a:srgbClr val="C00000"/>
              </a:buClr>
              <a:tabLst>
                <a:tab pos="442913" algn="l"/>
              </a:tabLst>
            </a:pPr>
            <a:r>
              <a:rPr lang="ru-RU" sz="3600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360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224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80727"/>
            <a:ext cx="6220544" cy="4976435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39552" y="44624"/>
            <a:ext cx="8136904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>
              <a:buClr>
                <a:srgbClr val="C00000"/>
              </a:buClr>
              <a:tabLst>
                <a:tab pos="442913" algn="l"/>
              </a:tabLst>
            </a:pPr>
            <a:r>
              <a:rPr lang="ru-RU" sz="3600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360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0168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80728"/>
            <a:ext cx="6220544" cy="4976435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39552" y="44624"/>
            <a:ext cx="8136904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>
              <a:buClr>
                <a:srgbClr val="C00000"/>
              </a:buClr>
              <a:tabLst>
                <a:tab pos="442913" algn="l"/>
              </a:tabLst>
            </a:pPr>
            <a:r>
              <a:rPr lang="ru-RU" sz="3600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360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549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48" y="980728"/>
            <a:ext cx="6143396" cy="4914717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39552" y="44624"/>
            <a:ext cx="8136904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>
              <a:buClr>
                <a:srgbClr val="C00000"/>
              </a:buClr>
              <a:tabLst>
                <a:tab pos="442913" algn="l"/>
              </a:tabLst>
            </a:pPr>
            <a:r>
              <a:rPr lang="ru-RU" sz="3600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360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2604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36712"/>
            <a:ext cx="6336704" cy="5069363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39552" y="44624"/>
            <a:ext cx="8136904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>
              <a:buClr>
                <a:srgbClr val="C00000"/>
              </a:buClr>
              <a:tabLst>
                <a:tab pos="442913" algn="l"/>
              </a:tabLst>
            </a:pPr>
            <a:r>
              <a:rPr lang="ru-RU" sz="3600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360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9486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619672" y="-27384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 dirty="0" smtClean="0"/>
              <a:t>Внедрение решения</a:t>
            </a:r>
            <a:endParaRPr lang="en-US" sz="3600" dirty="0" smtClean="0">
              <a:latin typeface="Verdana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83196" y="1268760"/>
            <a:ext cx="8225207" cy="114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3"/>
              </a:buBlip>
              <a:defRPr/>
            </a:pPr>
            <a:endParaRPr lang="ru-RU" sz="1400" dirty="0"/>
          </a:p>
          <a:p>
            <a:pPr marL="531813" lvl="0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3"/>
              </a:buBlip>
              <a:defRPr/>
            </a:pPr>
            <a:endParaRPr lang="ru-RU" sz="1400" dirty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3"/>
              </a:buBlip>
              <a:defRPr/>
            </a:pPr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3238322" y="6218148"/>
            <a:ext cx="2701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 smtClean="0">
                <a:solidFill>
                  <a:srgbClr val="3366FF"/>
                </a:solidFill>
              </a:rPr>
              <a:t>sechenovclinic.ru</a:t>
            </a:r>
            <a:endParaRPr lang="ru-RU" sz="2800" u="sng" dirty="0">
              <a:solidFill>
                <a:srgbClr val="3366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572487"/>
            <a:ext cx="5976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/>
              <a:t>в Первом Московском государственном медицинском университете </a:t>
            </a:r>
            <a:endParaRPr lang="en-US" sz="2400" dirty="0" smtClean="0"/>
          </a:p>
          <a:p>
            <a:pPr algn="ctr">
              <a:defRPr/>
            </a:pPr>
            <a:r>
              <a:rPr lang="ru-RU" sz="2400" dirty="0" smtClean="0"/>
              <a:t>им</a:t>
            </a:r>
            <a:r>
              <a:rPr lang="ru-RU" sz="2400" dirty="0"/>
              <a:t>. И.М. Сеченова</a:t>
            </a:r>
            <a:endParaRPr lang="en-US" sz="2400" dirty="0">
              <a:latin typeface="Verdana" pitchFamily="34" charset="0"/>
            </a:endParaRPr>
          </a:p>
        </p:txBody>
      </p:sp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72" y="6271651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fedotov\Pictures\Скрины\sechenov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8"/>
          <a:stretch/>
        </p:blipFill>
        <p:spPr bwMode="auto">
          <a:xfrm>
            <a:off x="1691680" y="1715183"/>
            <a:ext cx="5670650" cy="452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1051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827584" y="926947"/>
            <a:ext cx="7439185" cy="489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FFC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200" dirty="0" smtClean="0"/>
              <a:t>Подробно о </a:t>
            </a:r>
            <a:r>
              <a:rPr lang="ru-RU" sz="2200" dirty="0"/>
              <a:t>клинике, услугах,  оборудовании; рекомендации </a:t>
            </a:r>
            <a:r>
              <a:rPr lang="ru-RU" sz="2200" dirty="0" smtClean="0"/>
              <a:t>пациентам и т. д.</a:t>
            </a:r>
            <a:endParaRPr lang="ru-RU" sz="2200" dirty="0"/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FFC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200" dirty="0" smtClean="0"/>
              <a:t>Электронная </a:t>
            </a:r>
            <a:r>
              <a:rPr lang="ru-RU" sz="2200" dirty="0"/>
              <a:t>регистратура: </a:t>
            </a:r>
            <a:r>
              <a:rPr lang="ru-RU" sz="2200" b="1" dirty="0" smtClean="0">
                <a:solidFill>
                  <a:srgbClr val="FFC000"/>
                </a:solidFill>
              </a:rPr>
              <a:t>900 </a:t>
            </a:r>
            <a:r>
              <a:rPr lang="ru-RU" sz="2200" b="1" dirty="0">
                <a:solidFill>
                  <a:srgbClr val="FFC000"/>
                </a:solidFill>
              </a:rPr>
              <a:t>услуг </a:t>
            </a:r>
            <a:r>
              <a:rPr lang="ru-RU" sz="2200" dirty="0"/>
              <a:t>и более </a:t>
            </a:r>
            <a:r>
              <a:rPr lang="ru-RU" sz="2200" b="1" dirty="0">
                <a:solidFill>
                  <a:srgbClr val="FFC000"/>
                </a:solidFill>
              </a:rPr>
              <a:t>150 </a:t>
            </a:r>
            <a:r>
              <a:rPr lang="ru-RU" sz="2200" b="1" dirty="0" smtClean="0">
                <a:solidFill>
                  <a:srgbClr val="FFC000"/>
                </a:solidFill>
              </a:rPr>
              <a:t>специалистов</a:t>
            </a:r>
            <a:r>
              <a:rPr lang="ru-RU" sz="2200" dirty="0" smtClean="0"/>
              <a:t> </a:t>
            </a:r>
            <a:r>
              <a:rPr lang="ru-RU" sz="2200" dirty="0"/>
              <a:t>стали доступны для онлайн-записи – возможность записаться в любом месте, в любое время</a:t>
            </a:r>
            <a:r>
              <a:rPr lang="ru-RU" sz="2200" dirty="0" smtClean="0"/>
              <a:t>.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FFC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200" dirty="0"/>
              <a:t>Повышено качество обслуживания </a:t>
            </a:r>
            <a:r>
              <a:rPr lang="ru-RU" sz="2200" dirty="0" smtClean="0"/>
              <a:t>пациентов</a:t>
            </a:r>
          </a:p>
          <a:p>
            <a:pPr marL="285750" indent="-285750">
              <a:spcBef>
                <a:spcPct val="15000"/>
              </a:spcBef>
              <a:spcAft>
                <a:spcPct val="15000"/>
              </a:spcAft>
              <a:buClr>
                <a:srgbClr val="FFC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200" dirty="0"/>
              <a:t>Снижены трудозатраты медперсонала регистратуры: автоматизированный процесс обработки большого объема </a:t>
            </a:r>
            <a:r>
              <a:rPr lang="ru-RU" sz="2200" dirty="0" smtClean="0"/>
              <a:t>данных</a:t>
            </a:r>
          </a:p>
          <a:p>
            <a:pPr marL="285750" lvl="0" indent="-285750">
              <a:spcBef>
                <a:spcPct val="15000"/>
              </a:spcBef>
              <a:spcAft>
                <a:spcPct val="15000"/>
              </a:spcAft>
              <a:buClr>
                <a:srgbClr val="FFC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200" dirty="0"/>
              <a:t>Единая электронная база клиники:  интеграция с платформой «1С:Медицина. Больница», управление данными через медицинские информационные системы  (МИС </a:t>
            </a:r>
            <a:r>
              <a:rPr lang="ru-RU" sz="2200" dirty="0" smtClean="0"/>
              <a:t>).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619672" y="-27384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 dirty="0" smtClean="0"/>
              <a:t>Результат внедрения</a:t>
            </a:r>
            <a:endParaRPr lang="en-US" sz="3600" dirty="0" smtClean="0">
              <a:latin typeface="Verdana" pitchFamily="34" charset="0"/>
            </a:endParaRPr>
          </a:p>
        </p:txBody>
      </p:sp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70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3" descr="5831609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8842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8468" y="0"/>
            <a:ext cx="9152468" cy="6888426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1764669" y="5402599"/>
            <a:ext cx="5616624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3200" dirty="0" smtClean="0">
                <a:solidFill>
                  <a:schemeClr val="bg1"/>
                </a:solidFill>
                <a:latin typeface="Calibri"/>
                <a:cs typeface="Calibri"/>
              </a:rPr>
              <a:t>и еще более 700 медицинских организаций</a:t>
            </a:r>
            <a:endParaRPr lang="ru-RU" sz="3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0" name="Picture 3" descr="C:\Users\filippov\Desktop\Untitled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Название 1"/>
          <p:cNvSpPr txBox="1">
            <a:spLocks/>
          </p:cNvSpPr>
          <p:nvPr/>
        </p:nvSpPr>
        <p:spPr bwMode="auto">
          <a:xfrm>
            <a:off x="611561" y="-233212"/>
            <a:ext cx="7922840" cy="157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dirty="0" smtClean="0">
                <a:solidFill>
                  <a:schemeClr val="bg1"/>
                </a:solidFill>
                <a:latin typeface="Calibri"/>
                <a:cs typeface="Calibri"/>
              </a:rPr>
              <a:t>Они выбрали платформу «1С-Битрикс»</a:t>
            </a:r>
            <a:endParaRPr lang="ru-RU" sz="3600" b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207805" y="2175247"/>
            <a:ext cx="13818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</a:pPr>
            <a:r>
              <a:rPr lang="ru-RU" sz="2400" dirty="0" err="1">
                <a:solidFill>
                  <a:schemeClr val="bg1"/>
                </a:solidFill>
                <a:latin typeface="Calibri"/>
              </a:rPr>
              <a:t>Ригла</a:t>
            </a:r>
            <a:endParaRPr lang="ru-RU" sz="2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04057" y="1588730"/>
            <a:ext cx="33843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</a:pPr>
            <a:r>
              <a:rPr lang="ru-RU" sz="2400" b="0" dirty="0">
                <a:solidFill>
                  <a:schemeClr val="bg1"/>
                </a:solidFill>
                <a:latin typeface="Calibri"/>
              </a:rPr>
              <a:t>РКПБ </a:t>
            </a:r>
            <a:r>
              <a:rPr lang="ru-RU" sz="2400" b="0" dirty="0" err="1">
                <a:solidFill>
                  <a:schemeClr val="bg1"/>
                </a:solidFill>
                <a:latin typeface="Calibri"/>
              </a:rPr>
              <a:t>им.Бехтерева</a:t>
            </a:r>
            <a:endParaRPr lang="ru-RU" sz="2400" b="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301532" y="4078233"/>
            <a:ext cx="4022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</a:pPr>
            <a:r>
              <a:rPr lang="ru-RU" sz="2400" dirty="0">
                <a:solidFill>
                  <a:schemeClr val="bg1"/>
                </a:solidFill>
                <a:latin typeface="Calibri"/>
              </a:rPr>
              <a:t>КБ МГМУ им. Сеченова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2267744" y="2636912"/>
            <a:ext cx="45459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>
                <a:srgbClr val="C00000"/>
              </a:buClr>
            </a:pPr>
            <a:r>
              <a:rPr lang="ru-RU" sz="2400" b="0" dirty="0">
                <a:solidFill>
                  <a:schemeClr val="bg1"/>
                </a:solidFill>
                <a:latin typeface="Calibri"/>
              </a:rPr>
              <a:t>НИИ неотложной детской хирургии и травматологии 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580871" y="4059069"/>
            <a:ext cx="3163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</a:pPr>
            <a:r>
              <a:rPr lang="ru-RU" sz="2400" dirty="0">
                <a:solidFill>
                  <a:schemeClr val="bg1"/>
                </a:solidFill>
                <a:latin typeface="Calibri"/>
              </a:rPr>
              <a:t>ОАО «Медицина»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4293420" y="1588730"/>
            <a:ext cx="20162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</a:pPr>
            <a:r>
              <a:rPr lang="ru-RU" sz="2400" dirty="0" err="1">
                <a:solidFill>
                  <a:schemeClr val="bg1"/>
                </a:solidFill>
                <a:latin typeface="Calibri"/>
              </a:rPr>
              <a:t>Нормадент</a:t>
            </a:r>
            <a:endParaRPr lang="ru-RU" sz="2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7418786" y="1588730"/>
            <a:ext cx="12961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</a:pPr>
            <a:r>
              <a:rPr lang="ru-RU" sz="2400" dirty="0" err="1">
                <a:solidFill>
                  <a:schemeClr val="bg1"/>
                </a:solidFill>
                <a:latin typeface="Calibri"/>
              </a:rPr>
              <a:t>МедСи</a:t>
            </a:r>
            <a:endParaRPr lang="en-US" sz="2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560024" y="2175247"/>
            <a:ext cx="33843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</a:pPr>
            <a:r>
              <a:rPr lang="ru-RU" sz="2400" dirty="0">
                <a:solidFill>
                  <a:schemeClr val="bg1"/>
                </a:solidFill>
                <a:latin typeface="Calibri"/>
              </a:rPr>
              <a:t>Будь здоров</a:t>
            </a: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6724601" y="2175247"/>
            <a:ext cx="23042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</a:pPr>
            <a:r>
              <a:rPr lang="ru-RU" sz="2400" dirty="0">
                <a:solidFill>
                  <a:schemeClr val="bg1"/>
                </a:solidFill>
                <a:latin typeface="Calibri"/>
              </a:rPr>
              <a:t>СМ-Клиника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1300951" y="3501090"/>
            <a:ext cx="17233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</a:pPr>
            <a:r>
              <a:rPr lang="ru-RU" sz="2400" dirty="0">
                <a:solidFill>
                  <a:schemeClr val="bg1"/>
                </a:solidFill>
                <a:latin typeface="Calibri"/>
              </a:rPr>
              <a:t>ИНВИТРО </a:t>
            </a: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6480721" y="3501008"/>
            <a:ext cx="17233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C00000"/>
              </a:buClr>
            </a:pPr>
            <a:r>
              <a:rPr lang="ru-RU" sz="2400" dirty="0">
                <a:solidFill>
                  <a:schemeClr val="bg1"/>
                </a:solidFill>
                <a:latin typeface="Calibri"/>
              </a:rPr>
              <a:t>Уро-Про</a:t>
            </a:r>
          </a:p>
        </p:txBody>
      </p:sp>
    </p:spTree>
    <p:extLst>
      <p:ext uri="{BB962C8B-B14F-4D97-AF65-F5344CB8AC3E}">
        <p14:creationId xmlns:p14="http://schemas.microsoft.com/office/powerpoint/2010/main" val="1979832537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/>
      <p:bldP spid="14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4" r="182"/>
          <a:stretch/>
        </p:blipFill>
        <p:spPr>
          <a:xfrm>
            <a:off x="-28899" y="0"/>
            <a:ext cx="9177830" cy="686193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28899" y="0"/>
            <a:ext cx="9172899" cy="6861936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55576" y="2726180"/>
            <a:ext cx="7560840" cy="1200329"/>
          </a:xfrm>
          <a:prstGeom prst="rect">
            <a:avLst/>
          </a:prstGeom>
          <a:noFill/>
          <a:ln w="12700">
            <a:solidFill>
              <a:schemeClr val="bg1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Новый 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1С-Битрикс</a:t>
            </a:r>
            <a:r>
              <a:rPr lang="ru-RU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: Управление </a:t>
            </a:r>
            <a:r>
              <a:rPr lang="ru-RU" sz="36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сайтом </a:t>
            </a:r>
            <a:r>
              <a:rPr lang="ru-RU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17.0</a:t>
            </a:r>
          </a:p>
        </p:txBody>
      </p:sp>
      <p:pic>
        <p:nvPicPr>
          <p:cNvPr id="19" name="Picture 3" descr="C:\Users\filippov\Desktop\Untitled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3784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59832" y="1196752"/>
            <a:ext cx="4831938" cy="4731548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pPr algn="r">
              <a:spcBef>
                <a:spcPts val="800"/>
              </a:spcBef>
              <a:spcAft>
                <a:spcPts val="533"/>
              </a:spcAft>
              <a:buClr>
                <a:srgbClr val="33CCFF"/>
              </a:buClr>
              <a:buSzPct val="120000"/>
            </a:pPr>
            <a:r>
              <a:rPr lang="en-US" b="1" dirty="0" err="1" smtClean="0">
                <a:latin typeface="Calibri" charset="0"/>
                <a:ea typeface="Calibri" charset="0"/>
                <a:cs typeface="Times New Roman" charset="0"/>
              </a:rPr>
              <a:t>BigData</a:t>
            </a:r>
            <a:endParaRPr lang="ru-RU" b="1" dirty="0">
              <a:latin typeface="Calibri" charset="0"/>
              <a:ea typeface="Calibri" charset="0"/>
              <a:cs typeface="Times New Roman" charset="0"/>
            </a:endParaRPr>
          </a:p>
          <a:p>
            <a:pPr algn="r">
              <a:spcBef>
                <a:spcPts val="800"/>
              </a:spcBef>
              <a:spcAft>
                <a:spcPts val="533"/>
              </a:spcAft>
              <a:buClr>
                <a:srgbClr val="33CCFF"/>
              </a:buClr>
              <a:buSzPct val="120000"/>
            </a:pPr>
            <a:r>
              <a:rPr lang="ru-RU" b="1" dirty="0" smtClean="0">
                <a:latin typeface="Calibri" charset="0"/>
                <a:ea typeface="Calibri" charset="0"/>
                <a:cs typeface="Times New Roman" charset="0"/>
              </a:rPr>
              <a:t>Новые платежные системы</a:t>
            </a:r>
            <a:endParaRPr lang="ru-RU" b="1" dirty="0">
              <a:latin typeface="Calibri" charset="0"/>
              <a:ea typeface="Calibri" charset="0"/>
              <a:cs typeface="Times New Roman" charset="0"/>
            </a:endParaRPr>
          </a:p>
          <a:p>
            <a:pPr algn="r">
              <a:spcBef>
                <a:spcPts val="800"/>
              </a:spcBef>
              <a:spcAft>
                <a:spcPts val="533"/>
              </a:spcAft>
              <a:buClr>
                <a:srgbClr val="33CCFF"/>
              </a:buClr>
              <a:buSzPct val="120000"/>
            </a:pPr>
            <a:r>
              <a:rPr lang="ru-RU" b="1" dirty="0">
                <a:latin typeface="Calibri" charset="0"/>
                <a:ea typeface="Calibri" charset="0"/>
                <a:cs typeface="Times New Roman" charset="0"/>
              </a:rPr>
              <a:t>Развитие холдинговой структуры</a:t>
            </a:r>
          </a:p>
          <a:p>
            <a:pPr algn="r">
              <a:spcBef>
                <a:spcPts val="800"/>
              </a:spcBef>
              <a:spcAft>
                <a:spcPts val="533"/>
              </a:spcAft>
              <a:buClr>
                <a:srgbClr val="33CCFF"/>
              </a:buClr>
              <a:buSzPct val="120000"/>
            </a:pPr>
            <a:r>
              <a:rPr lang="ru-RU" b="1" dirty="0" err="1" smtClean="0">
                <a:latin typeface="Calibri" charset="0"/>
                <a:ea typeface="Calibri" charset="0"/>
                <a:cs typeface="Times New Roman" charset="0"/>
              </a:rPr>
              <a:t>Автокомпозит</a:t>
            </a:r>
            <a:endParaRPr lang="ru-RU" b="1" dirty="0">
              <a:latin typeface="Calibri" charset="0"/>
              <a:ea typeface="Calibri" charset="0"/>
              <a:cs typeface="Times New Roman" charset="0"/>
            </a:endParaRPr>
          </a:p>
          <a:p>
            <a:pPr algn="r">
              <a:spcBef>
                <a:spcPts val="800"/>
              </a:spcBef>
              <a:spcAft>
                <a:spcPts val="533"/>
              </a:spcAft>
              <a:buClr>
                <a:srgbClr val="33CCFF"/>
              </a:buClr>
              <a:buSzPct val="120000"/>
            </a:pPr>
            <a:r>
              <a:rPr lang="ru-RU" b="1" dirty="0">
                <a:latin typeface="Calibri" charset="0"/>
                <a:ea typeface="Calibri" charset="0"/>
                <a:cs typeface="Times New Roman" charset="0"/>
              </a:rPr>
              <a:t>Коммуникации на сайте</a:t>
            </a:r>
          </a:p>
          <a:p>
            <a:pPr algn="r">
              <a:spcBef>
                <a:spcPts val="800"/>
              </a:spcBef>
              <a:spcAft>
                <a:spcPts val="533"/>
              </a:spcAft>
              <a:buClr>
                <a:srgbClr val="33CCFF"/>
              </a:buClr>
              <a:buSzPct val="120000"/>
            </a:pPr>
            <a:r>
              <a:rPr lang="ru-RU" dirty="0">
                <a:latin typeface="Calibri" charset="0"/>
                <a:ea typeface="Calibri" charset="0"/>
                <a:cs typeface="Times New Roman" charset="0"/>
              </a:rPr>
              <a:t>Консультант</a:t>
            </a:r>
          </a:p>
          <a:p>
            <a:pPr algn="r">
              <a:spcBef>
                <a:spcPts val="800"/>
              </a:spcBef>
              <a:spcAft>
                <a:spcPts val="533"/>
              </a:spcAft>
              <a:buClr>
                <a:srgbClr val="33CCFF"/>
              </a:buClr>
              <a:buSzPct val="120000"/>
            </a:pPr>
            <a:r>
              <a:rPr lang="ru-RU" dirty="0">
                <a:latin typeface="Calibri" charset="0"/>
                <a:ea typeface="Calibri" charset="0"/>
                <a:cs typeface="Times New Roman" charset="0"/>
              </a:rPr>
              <a:t>Поддержка</a:t>
            </a:r>
          </a:p>
          <a:p>
            <a:pPr algn="r">
              <a:spcBef>
                <a:spcPts val="800"/>
              </a:spcBef>
              <a:spcAft>
                <a:spcPts val="533"/>
              </a:spcAft>
              <a:buClr>
                <a:srgbClr val="33CCFF"/>
              </a:buClr>
              <a:buSzPct val="120000"/>
            </a:pPr>
            <a:r>
              <a:rPr lang="ru-RU" b="1" dirty="0" smtClean="0">
                <a:latin typeface="Calibri" charset="0"/>
                <a:ea typeface="Calibri" charset="0"/>
                <a:cs typeface="Times New Roman" charset="0"/>
              </a:rPr>
              <a:t>Поиск </a:t>
            </a:r>
            <a:endParaRPr lang="ru-RU" b="1" dirty="0">
              <a:latin typeface="Calibri" charset="0"/>
              <a:ea typeface="Calibri" charset="0"/>
              <a:cs typeface="Times New Roman" charset="0"/>
            </a:endParaRPr>
          </a:p>
          <a:p>
            <a:pPr algn="r">
              <a:spcBef>
                <a:spcPts val="800"/>
              </a:spcBef>
              <a:spcAft>
                <a:spcPts val="533"/>
              </a:spcAft>
              <a:buClr>
                <a:srgbClr val="33CCFF"/>
              </a:buClr>
              <a:buSzPct val="120000"/>
            </a:pPr>
            <a:r>
              <a:rPr lang="ru-RU" b="1" dirty="0" smtClean="0">
                <a:latin typeface="Calibri" charset="0"/>
                <a:ea typeface="Calibri" charset="0"/>
                <a:cs typeface="Times New Roman" charset="0"/>
              </a:rPr>
              <a:t>Новая виртуальная </a:t>
            </a:r>
            <a:r>
              <a:rPr lang="ru-RU" b="1" dirty="0">
                <a:latin typeface="Calibri" charset="0"/>
                <a:ea typeface="Calibri" charset="0"/>
                <a:cs typeface="Times New Roman" charset="0"/>
              </a:rPr>
              <a:t>машина</a:t>
            </a:r>
          </a:p>
          <a:p>
            <a:pPr algn="r">
              <a:spcBef>
                <a:spcPts val="800"/>
              </a:spcBef>
              <a:spcAft>
                <a:spcPts val="533"/>
              </a:spcAft>
              <a:buClr>
                <a:srgbClr val="33CCFF"/>
              </a:buClr>
              <a:buSzPct val="120000"/>
            </a:pPr>
            <a:r>
              <a:rPr lang="ru-RU" b="1" dirty="0">
                <a:latin typeface="Calibri" charset="0"/>
                <a:ea typeface="Calibri" charset="0"/>
                <a:cs typeface="Times New Roman" charset="0"/>
              </a:rPr>
              <a:t>Переход на </a:t>
            </a:r>
            <a:r>
              <a:rPr lang="en-US" b="1" dirty="0">
                <a:latin typeface="Calibri" charset="0"/>
                <a:ea typeface="Calibri" charset="0"/>
                <a:cs typeface="Times New Roman" charset="0"/>
              </a:rPr>
              <a:t>HTTPS</a:t>
            </a:r>
            <a:endParaRPr lang="ru-RU" b="1" dirty="0">
              <a:latin typeface="Calibri" charset="0"/>
              <a:ea typeface="Calibri" charset="0"/>
              <a:cs typeface="Times New Roman" charset="0"/>
            </a:endParaRP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endParaRPr lang="ru-RU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59980" y="5733256"/>
            <a:ext cx="427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www.1c-bitrix.ru/products/cms/whatsnew</a:t>
            </a:r>
            <a:r>
              <a:rPr lang="en-US" dirty="0">
                <a:solidFill>
                  <a:srgbClr val="3366FF"/>
                </a:solidFill>
              </a:rPr>
              <a:t>/</a:t>
            </a:r>
            <a:endParaRPr lang="ru-RU" dirty="0">
              <a:solidFill>
                <a:srgbClr val="3366FF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43508" y="142528"/>
            <a:ext cx="9000492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Calibri" charset="0"/>
                <a:ea typeface="Calibri" charset="0"/>
                <a:cs typeface="Calibri" charset="0"/>
              </a:rPr>
              <a:t>Новый </a:t>
            </a:r>
          </a:p>
          <a:p>
            <a:r>
              <a:rPr lang="ru-RU" sz="3200" dirty="0">
                <a:latin typeface="Calibri" charset="0"/>
                <a:ea typeface="Calibri" charset="0"/>
                <a:cs typeface="Calibri" charset="0"/>
              </a:rPr>
              <a:t>1С-Битрикс: Управление сайтом 17.0</a:t>
            </a:r>
          </a:p>
        </p:txBody>
      </p:sp>
      <p:pic>
        <p:nvPicPr>
          <p:cNvPr id="16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Изображение 1" descr="box-b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4"/>
            <a:ext cx="3768881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692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3" name="Изображение 1"/>
          <p:cNvPicPr>
            <a:picLocks noChangeAspect="1"/>
          </p:cNvPicPr>
          <p:nvPr/>
        </p:nvPicPr>
        <p:blipFill rotWithShape="1">
          <a:blip r:embed="rId4"/>
          <a:srcRect l="4372" r="8909"/>
          <a:stretch/>
        </p:blipFill>
        <p:spPr>
          <a:xfrm>
            <a:off x="0" y="-27384"/>
            <a:ext cx="9150352" cy="5830169"/>
          </a:xfrm>
          <a:prstGeom prst="rect">
            <a:avLst/>
          </a:prstGeom>
        </p:spPr>
      </p:pic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9089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8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66" y="1590906"/>
            <a:ext cx="8651584" cy="17828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3999" y="3363986"/>
            <a:ext cx="2969848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Отклик сайта в 100 раз быстрее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0440" y="3374302"/>
            <a:ext cx="2259635" cy="193898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Лучшее ранжирование сайтов  в Яндекс и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Google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73586" y="3514555"/>
            <a:ext cx="2762464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Повышение конверсии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сайта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39552" y="-27384"/>
            <a:ext cx="7994686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>
              <a:buClr>
                <a:srgbClr val="C00000"/>
              </a:buClr>
              <a:tabLst>
                <a:tab pos="442913" algn="l"/>
              </a:tabLst>
            </a:pPr>
            <a:r>
              <a:rPr lang="ru-RU" sz="3600" dirty="0">
                <a:solidFill>
                  <a:srgbClr val="000000"/>
                </a:solidFill>
                <a:latin typeface="Calibri" pitchFamily="34" charset="0"/>
                <a:cs typeface="Calibri"/>
              </a:rPr>
              <a:t>Преимущества композитного сайта</a:t>
            </a:r>
          </a:p>
        </p:txBody>
      </p:sp>
      <p:pic>
        <p:nvPicPr>
          <p:cNvPr id="18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0384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7544" y="44624"/>
            <a:ext cx="8244406" cy="945530"/>
          </a:xfrm>
          <a:prstGeom prst="rect">
            <a:avLst/>
          </a:prstGeom>
          <a:solidFill>
            <a:schemeClr val="bg1"/>
          </a:solidFill>
        </p:spPr>
        <p:txBody>
          <a:bodyPr wrap="square" lIns="113428" tIns="56713" rIns="113428" bIns="56713">
            <a:spAutoFit/>
          </a:bodyPr>
          <a:lstStyle>
            <a:defPPr>
              <a:defRPr lang="ru-RU"/>
            </a:defPPr>
            <a:lvl1pPr algn="ctr" defTabSz="913130">
              <a:lnSpc>
                <a:spcPct val="150000"/>
              </a:lnSpc>
              <a:buClr>
                <a:prstClr val="white"/>
              </a:buClr>
              <a:defRPr sz="4265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ru-RU" sz="3600" dirty="0"/>
              <a:t>Скорость сайта имеет значение!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29187" y="5169386"/>
            <a:ext cx="91376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Облачный сервис </a:t>
            </a:r>
            <a:r>
              <a:rPr lang="ru-RU" sz="2000" dirty="0" smtClean="0"/>
              <a:t>«</a:t>
            </a:r>
            <a:r>
              <a:rPr lang="ru-RU" sz="2000" dirty="0"/>
              <a:t>Скорость сайта</a:t>
            </a:r>
            <a:r>
              <a:rPr lang="ru-RU" sz="2000" dirty="0" smtClean="0"/>
              <a:t>» «</a:t>
            </a:r>
            <a:r>
              <a:rPr lang="ru-RU" sz="2000" dirty="0"/>
              <a:t>видит» сайт глазами посетителей и показывает в комплексе, насколько комфортно работать с вашим сайтом. </a:t>
            </a:r>
            <a:endParaRPr lang="ru-RU" sz="2000" dirty="0">
              <a:solidFill>
                <a:srgbClr val="FF0000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376878" y="1340768"/>
            <a:ext cx="6325561" cy="3511186"/>
            <a:chOff x="0" y="0"/>
            <a:chExt cx="12192000" cy="6858000"/>
          </a:xfrm>
        </p:grpSpPr>
        <p:pic>
          <p:nvPicPr>
            <p:cNvPr id="16" name="Изображение 15"/>
            <p:cNvPicPr>
              <a:picLocks noChangeAspect="1"/>
            </p:cNvPicPr>
            <p:nvPr/>
          </p:nvPicPr>
          <p:blipFill rotWithShape="1">
            <a:blip r:embed="rId3"/>
            <a:srcRect b="6637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19" name="Изображение 16"/>
            <p:cNvPicPr>
              <a:picLocks noChangeAspect="1"/>
            </p:cNvPicPr>
            <p:nvPr/>
          </p:nvPicPr>
          <p:blipFill rotWithShape="1">
            <a:blip r:embed="rId4"/>
            <a:srcRect l="26501" t="28396" r="2686" b="25184"/>
            <a:stretch>
              <a:fillRect/>
            </a:stretch>
          </p:blipFill>
          <p:spPr>
            <a:xfrm>
              <a:off x="3369735" y="2015066"/>
              <a:ext cx="8471168" cy="3217334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</p:grpSp>
      <p:pic>
        <p:nvPicPr>
          <p:cNvPr id="20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2431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67544" y="44624"/>
            <a:ext cx="8244406" cy="859674"/>
          </a:xfrm>
          <a:prstGeom prst="rect">
            <a:avLst/>
          </a:prstGeom>
          <a:solidFill>
            <a:schemeClr val="bg1"/>
          </a:solidFill>
        </p:spPr>
        <p:txBody>
          <a:bodyPr wrap="square" lIns="113428" tIns="56713" rIns="113428" bIns="56713">
            <a:spAutoFit/>
          </a:bodyPr>
          <a:lstStyle>
            <a:defPPr>
              <a:defRPr lang="ru-RU"/>
            </a:defPPr>
            <a:lvl1pPr algn="ctr" defTabSz="913130">
              <a:lnSpc>
                <a:spcPct val="150000"/>
              </a:lnSpc>
              <a:buClr>
                <a:prstClr val="white"/>
              </a:buClr>
              <a:defRPr sz="4265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ru-RU" sz="3600" dirty="0" smtClean="0"/>
              <a:t>Коммуникации на сайте</a:t>
            </a:r>
            <a:endParaRPr lang="ru-RU" sz="3600" dirty="0"/>
          </a:p>
        </p:txBody>
      </p:sp>
      <p:pic>
        <p:nvPicPr>
          <p:cNvPr id="20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911502" y="1421617"/>
            <a:ext cx="7320996" cy="4239631"/>
            <a:chOff x="4064188" y="815181"/>
            <a:chExt cx="11415226" cy="6610623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4064188" y="815181"/>
              <a:ext cx="11415226" cy="6610623"/>
              <a:chOff x="-140689" y="428026"/>
              <a:chExt cx="8684542" cy="5306507"/>
            </a:xfrm>
          </p:grpSpPr>
          <p:sp>
            <p:nvSpPr>
              <p:cNvPr id="11" name="Овал 10"/>
              <p:cNvSpPr/>
              <p:nvPr/>
            </p:nvSpPr>
            <p:spPr>
              <a:xfrm>
                <a:off x="1753561" y="821300"/>
                <a:ext cx="4764505" cy="4913233"/>
              </a:xfrm>
              <a:prstGeom prst="ellipse">
                <a:avLst/>
              </a:prstGeom>
              <a:noFill/>
              <a:ln w="22225">
                <a:solidFill>
                  <a:srgbClr val="42CAF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769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127193" y="4775388"/>
                <a:ext cx="2416660" cy="4861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924" dirty="0"/>
                  <a:t>Обратный звонок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357030" y="860398"/>
                <a:ext cx="869395" cy="4861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924" dirty="0"/>
                  <a:t>Email</a:t>
                </a:r>
                <a:endParaRPr lang="ru-RU" sz="1924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10991" y="4770212"/>
                <a:ext cx="1563163" cy="4861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924" dirty="0"/>
                  <a:t>Телефония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-140689" y="2819540"/>
                <a:ext cx="1124204" cy="4861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924" dirty="0"/>
                  <a:t>Формы</a:t>
                </a:r>
              </a:p>
            </p:txBody>
          </p:sp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78112" y="2475560"/>
                <a:ext cx="1332000" cy="1332000"/>
              </a:xfrm>
              <a:prstGeom prst="rect">
                <a:avLst/>
              </a:prstGeom>
            </p:spPr>
          </p:pic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73286" y="428026"/>
                <a:ext cx="1332000" cy="133200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6127191" y="871672"/>
                <a:ext cx="1654134" cy="4861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924" dirty="0"/>
                  <a:t>Онлайн-чат</a:t>
                </a:r>
              </a:p>
            </p:txBody>
          </p:sp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73286" y="4326565"/>
                <a:ext cx="1332000" cy="1332000"/>
              </a:xfrm>
              <a:prstGeom prst="rect">
                <a:avLst/>
              </a:prstGeom>
            </p:spPr>
          </p:pic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9142" y="4331743"/>
                <a:ext cx="1332000" cy="1332000"/>
              </a:xfrm>
              <a:prstGeom prst="rect">
                <a:avLst/>
              </a:prstGeom>
            </p:spPr>
          </p:pic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9142" y="428026"/>
                <a:ext cx="1332000" cy="1332000"/>
              </a:xfrm>
              <a:prstGeom prst="rect">
                <a:avLst/>
              </a:prstGeom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1515" y="2473464"/>
                <a:ext cx="1332000" cy="1332000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7245236" y="2917110"/>
                <a:ext cx="1225216" cy="4861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924" dirty="0" err="1"/>
                  <a:t>Соцсети</a:t>
                </a:r>
                <a:endParaRPr lang="ru-RU" sz="1924" dirty="0"/>
              </a:p>
            </p:txBody>
          </p:sp>
        </p:grpSp>
        <p:pic>
          <p:nvPicPr>
            <p:cNvPr id="10" name="Picture 2" descr="https://i.gyazo.com/f6e3feff866ab8db21fcca3ad3d991c8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7864" y="2920105"/>
              <a:ext cx="4129008" cy="2248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91674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4515" y="9866"/>
            <a:ext cx="9173029" cy="6858006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333500" y="3081154"/>
            <a:ext cx="6476999" cy="707886"/>
          </a:xfrm>
          <a:prstGeom prst="rect">
            <a:avLst/>
          </a:prstGeom>
          <a:noFill/>
          <a:ln w="28575">
            <a:solidFill>
              <a:schemeClr val="bg1"/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+mj-lt"/>
                <a:cs typeface="Arial"/>
              </a:rPr>
              <a:t>БЕЗОПАСНОСТЬ</a:t>
            </a:r>
            <a:endParaRPr lang="ru-RU" sz="4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74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3"/>
          <p:cNvSpPr>
            <a:spLocks noChangeArrowheads="1"/>
          </p:cNvSpPr>
          <p:nvPr/>
        </p:nvSpPr>
        <p:spPr bwMode="auto">
          <a:xfrm>
            <a:off x="825624" y="908720"/>
            <a:ext cx="7562800" cy="503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400"/>
              </a:spcBef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Web Application Firewall (</a:t>
            </a:r>
            <a:r>
              <a:rPr lang="ru-RU" sz="2400" b="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Проактивный</a:t>
            </a: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фильтр защиты от атак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)</a:t>
            </a:r>
            <a:endParaRPr lang="ru-RU" sz="2400" b="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342900" indent="-342900">
              <a:spcBef>
                <a:spcPts val="400"/>
              </a:spcBef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Веб-антивирус</a:t>
            </a:r>
          </a:p>
          <a:p>
            <a:pPr marL="342900" indent="-342900">
              <a:spcBef>
                <a:spcPts val="400"/>
              </a:spcBef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Аутентификация и система составных паролей </a:t>
            </a:r>
          </a:p>
          <a:p>
            <a:pPr marL="342900" indent="-342900">
              <a:spcBef>
                <a:spcPts val="400"/>
              </a:spcBef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Технология защиты сессии пользователя</a:t>
            </a:r>
          </a:p>
          <a:p>
            <a:pPr marL="342900" indent="-342900">
              <a:spcBef>
                <a:spcPts val="400"/>
              </a:spcBef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Активная реакция на вторжение</a:t>
            </a:r>
          </a:p>
          <a:p>
            <a:pPr marL="342900" indent="-342900">
              <a:spcBef>
                <a:spcPts val="400"/>
              </a:spcBef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Контроль целостности системы</a:t>
            </a:r>
          </a:p>
          <a:p>
            <a:pPr marL="342900" indent="-342900">
              <a:spcBef>
                <a:spcPts val="400"/>
              </a:spcBef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Защита от </a:t>
            </a:r>
            <a:r>
              <a:rPr lang="ru-RU" sz="2400" b="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фишинга</a:t>
            </a:r>
            <a:endParaRPr lang="ru-RU" sz="2400" b="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342900" indent="-342900">
              <a:spcBef>
                <a:spcPts val="400"/>
              </a:spcBef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Шифрование данных</a:t>
            </a:r>
          </a:p>
          <a:p>
            <a:pPr marL="342900" indent="-342900">
              <a:spcBef>
                <a:spcPts val="400"/>
              </a:spcBef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Групповые политики безопасности </a:t>
            </a:r>
          </a:p>
          <a:p>
            <a:pPr marL="342900" indent="-342900">
              <a:spcBef>
                <a:spcPts val="400"/>
              </a:spcBef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Защита при регистрации и авторизации</a:t>
            </a:r>
          </a:p>
          <a:p>
            <a:pPr marL="342900" indent="-342900">
              <a:spcBef>
                <a:spcPts val="400"/>
              </a:spcBef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</a:pPr>
            <a:r>
              <a:rPr lang="ru-RU" sz="24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Журнал событий</a:t>
            </a:r>
            <a:endParaRPr lang="ru-RU" sz="2400" b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23528" y="-27384"/>
            <a:ext cx="84352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00091A"/>
                </a:solidFill>
                <a:latin typeface="Calibri"/>
                <a:cs typeface="Calibri"/>
              </a:rPr>
              <a:t>Комплекс «Проактивная защита</a:t>
            </a:r>
            <a:r>
              <a:rPr lang="ru-RU" sz="3600" dirty="0" smtClean="0">
                <a:solidFill>
                  <a:srgbClr val="00091A"/>
                </a:solidFill>
                <a:latin typeface="Calibri"/>
                <a:cs typeface="Calibri"/>
              </a:rPr>
              <a:t>»</a:t>
            </a:r>
            <a:endParaRPr lang="ru-RU" sz="36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8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4296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627886" y="2856452"/>
            <a:ext cx="3573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0" i="1" dirty="0">
                <a:solidFill>
                  <a:srgbClr val="000000"/>
                </a:solidFill>
                <a:latin typeface="Calibri" panose="020F0502020204030204" pitchFamily="34" charset="0"/>
              </a:rPr>
              <a:t>Совместный проект с компанией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93035" y="1295400"/>
            <a:ext cx="4764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dirty="0">
                <a:solidFill>
                  <a:srgbClr val="000000"/>
                </a:solidFill>
                <a:latin typeface="Calibri" panose="020F0502020204030204" pitchFamily="34" charset="0"/>
              </a:rPr>
              <a:t>10 дней непрерывной защиты, </a:t>
            </a:r>
            <a:endParaRPr lang="ru-RU" sz="2400" b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в </a:t>
            </a:r>
            <a:r>
              <a:rPr lang="ru-RU" sz="2400" b="0" dirty="0">
                <a:solidFill>
                  <a:srgbClr val="000000"/>
                </a:solidFill>
                <a:latin typeface="Calibri" panose="020F0502020204030204" pitchFamily="34" charset="0"/>
              </a:rPr>
              <a:t>том числе под </a:t>
            </a:r>
            <a:r>
              <a:rPr lang="ru-RU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атакой. </a:t>
            </a:r>
          </a:p>
          <a:p>
            <a:r>
              <a:rPr lang="ru-RU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Бесплатно для активных лицензий.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40648" y="46365"/>
            <a:ext cx="7475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Защита от </a:t>
            </a:r>
            <a:r>
              <a:rPr lang="en-US" sz="36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DDo</a:t>
            </a:r>
            <a:r>
              <a:rPr lang="ru-RU" sz="36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</a:p>
        </p:txBody>
      </p:sp>
      <p:sp>
        <p:nvSpPr>
          <p:cNvPr id="32" name="Скругленный прямоугольник 31"/>
          <p:cNvSpPr/>
          <p:nvPr/>
        </p:nvSpPr>
        <p:spPr bwMode="auto">
          <a:xfrm>
            <a:off x="529557" y="2764913"/>
            <a:ext cx="5058682" cy="643468"/>
          </a:xfrm>
          <a:prstGeom prst="roundRect">
            <a:avLst>
              <a:gd name="adj" fmla="val 0"/>
            </a:avLst>
          </a:prstGeom>
          <a:noFill/>
          <a:ln w="22225" cap="rnd" cmpd="sng" algn="ctr">
            <a:solidFill>
              <a:schemeClr val="accent1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ru-RU" sz="1600">
              <a:solidFill>
                <a:srgbClr val="000000"/>
              </a:solidFill>
            </a:endParaRPr>
          </a:p>
        </p:txBody>
      </p:sp>
      <p:pic>
        <p:nvPicPr>
          <p:cNvPr id="33" name="Изображение 24"/>
          <p:cNvPicPr>
            <a:picLocks noChangeAspect="1"/>
          </p:cNvPicPr>
          <p:nvPr/>
        </p:nvPicPr>
        <p:blipFill rotWithShape="1">
          <a:blip r:embed="rId3"/>
          <a:srcRect l="-237" t="-1" b="399"/>
          <a:stretch/>
        </p:blipFill>
        <p:spPr>
          <a:xfrm>
            <a:off x="5823530" y="893083"/>
            <a:ext cx="2940326" cy="558738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4" name="Изображение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441" y="2807247"/>
            <a:ext cx="1113929" cy="467742"/>
          </a:xfrm>
          <a:prstGeom prst="rect">
            <a:avLst/>
          </a:prstGeom>
        </p:spPr>
      </p:pic>
      <p:pic>
        <p:nvPicPr>
          <p:cNvPr id="35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49" y="615476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6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"/>
          <p:cNvSpPr txBox="1">
            <a:spLocks noChangeArrowheads="1"/>
          </p:cNvSpPr>
          <p:nvPr/>
        </p:nvSpPr>
        <p:spPr>
          <a:xfrm>
            <a:off x="1192736" y="111751"/>
            <a:ext cx="6758528" cy="838200"/>
          </a:xfrm>
          <a:prstGeom prst="rect">
            <a:avLst/>
          </a:prstGeom>
        </p:spPr>
        <p:txBody>
          <a:bodyPr vert="horz" lIns="91390" tIns="45695" rIns="91390" bIns="45695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cs typeface="Calibri"/>
              </a:rPr>
              <a:t>Автоматический </a:t>
            </a:r>
            <a:r>
              <a:rPr lang="ru-RU" sz="3600" dirty="0" err="1">
                <a:cs typeface="Calibri"/>
              </a:rPr>
              <a:t>бэкап</a:t>
            </a:r>
            <a:r>
              <a:rPr lang="ru-RU" sz="3600" dirty="0">
                <a:cs typeface="Calibri"/>
              </a:rPr>
              <a:t> </a:t>
            </a:r>
            <a:endParaRPr lang="en-US" sz="3600" dirty="0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29147" y="3200200"/>
            <a:ext cx="184569" cy="276950"/>
          </a:xfrm>
          <a:prstGeom prst="rect">
            <a:avLst/>
          </a:prstGeom>
          <a:noFill/>
        </p:spPr>
        <p:txBody>
          <a:bodyPr wrap="none" lIns="91392" tIns="45696" rIns="91392" bIns="45696" rtlCol="0">
            <a:spAutoFit/>
          </a:bodyPr>
          <a:lstStyle/>
          <a:p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337574" y="1580700"/>
            <a:ext cx="4996426" cy="4154935"/>
          </a:xfrm>
          <a:prstGeom prst="rect">
            <a:avLst/>
          </a:prstGeom>
        </p:spPr>
        <p:txBody>
          <a:bodyPr wrap="square" lIns="91392" tIns="45696" rIns="91392" bIns="45696">
            <a:spAutoFit/>
          </a:bodyPr>
          <a:lstStyle/>
          <a:p>
            <a:pPr marL="342900" indent="-342900">
              <a:buClr>
                <a:srgbClr val="FFC000"/>
              </a:buClr>
              <a:buSzPct val="115000"/>
              <a:buFont typeface="Arial" panose="020B0604020202020204" pitchFamily="34" charset="0"/>
              <a:buChar char="•"/>
            </a:pPr>
            <a:r>
              <a:rPr lang="ru-RU" sz="2400" b="0" dirty="0">
                <a:solidFill>
                  <a:srgbClr val="000000"/>
                </a:solidFill>
                <a:latin typeface="+mn-lt"/>
              </a:rPr>
              <a:t>Облачный сервис, который обеспечивает автоматическое резервное копирование в облако 1С-Битрикс по расписанию! </a:t>
            </a:r>
            <a:endParaRPr lang="ru-RU" sz="2400" b="0" dirty="0" smtClean="0">
              <a:solidFill>
                <a:srgbClr val="000000"/>
              </a:solidFill>
              <a:latin typeface="+mn-lt"/>
            </a:endParaRPr>
          </a:p>
          <a:p>
            <a:pPr marL="342900" indent="-342900">
              <a:buClr>
                <a:srgbClr val="FFC000"/>
              </a:buClr>
              <a:buSzPct val="115000"/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000000"/>
              </a:solidFill>
            </a:endParaRPr>
          </a:p>
          <a:p>
            <a:pPr marL="342900" indent="-342900">
              <a:buClr>
                <a:srgbClr val="FFC000"/>
              </a:buClr>
              <a:buSzPct val="115000"/>
              <a:buFont typeface="Arial" panose="020B0604020202020204" pitchFamily="34" charset="0"/>
              <a:buChar char="•"/>
            </a:pPr>
            <a:endParaRPr lang="ru-RU" sz="2400" dirty="0">
              <a:cs typeface="Calibri"/>
            </a:endParaRPr>
          </a:p>
          <a:p>
            <a:pPr marL="342900" indent="-342900">
              <a:buClr>
                <a:srgbClr val="FFC000"/>
              </a:buClr>
              <a:buSzPct val="115000"/>
              <a:buFont typeface="Arial" panose="020B0604020202020204" pitchFamily="34" charset="0"/>
              <a:buChar char="•"/>
            </a:pPr>
            <a:r>
              <a:rPr lang="ru-RU" sz="2400" dirty="0">
                <a:cs typeface="Calibri"/>
              </a:rPr>
              <a:t>С облачным </a:t>
            </a:r>
            <a:r>
              <a:rPr lang="ru-RU" sz="2400" dirty="0" err="1">
                <a:cs typeface="Calibri"/>
              </a:rPr>
              <a:t>бэкапом</a:t>
            </a:r>
            <a:r>
              <a:rPr lang="ru-RU" sz="2400" dirty="0">
                <a:cs typeface="Calibri"/>
              </a:rPr>
              <a:t> договоров не нужно, настроек не нужно, </a:t>
            </a:r>
            <a:r>
              <a:rPr lang="ru-RU" sz="2400" dirty="0" err="1">
                <a:cs typeface="Calibri"/>
              </a:rPr>
              <a:t>бэкап</a:t>
            </a:r>
            <a:r>
              <a:rPr lang="ru-RU" sz="2400" dirty="0">
                <a:cs typeface="Calibri"/>
              </a:rPr>
              <a:t> сразу сохраняется в облаке «1С-Битрикс». </a:t>
            </a:r>
          </a:p>
          <a:p>
            <a:endParaRPr lang="ru-RU" sz="2400" b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9" name="Изображение 10" descr="13110193_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05000"/>
            <a:ext cx="3429000" cy="3429000"/>
          </a:xfrm>
          <a:prstGeom prst="rect">
            <a:avLst/>
          </a:prstGeom>
        </p:spPr>
      </p:pic>
      <p:pic>
        <p:nvPicPr>
          <p:cNvPr id="40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1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otov\Downloads\fac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7"/>
          <a:stretch/>
        </p:blipFill>
        <p:spPr bwMode="auto">
          <a:xfrm>
            <a:off x="0" y="1"/>
            <a:ext cx="9144520" cy="686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59514" y="-99392"/>
            <a:ext cx="260863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bg1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Знакомо?</a:t>
            </a:r>
            <a:endParaRPr lang="en-US" sz="3600" b="1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" name="Выноска-облако 2"/>
          <p:cNvSpPr/>
          <p:nvPr/>
        </p:nvSpPr>
        <p:spPr bwMode="auto">
          <a:xfrm>
            <a:off x="287004" y="4398421"/>
            <a:ext cx="3657600" cy="2209800"/>
          </a:xfrm>
          <a:prstGeom prst="cloudCallout">
            <a:avLst>
              <a:gd name="adj1" fmla="val 67963"/>
              <a:gd name="adj2" fmla="val -2341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11560" y="4633912"/>
            <a:ext cx="2971800" cy="762000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400" dirty="0" smtClean="0">
                <a:latin typeface="Calibri"/>
                <a:cs typeface="Calibri"/>
              </a:rPr>
              <a:t>Сайт… это сложные технологии, программирование, непонятные термины… </a:t>
            </a: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10" name="Выноска-облако 9"/>
          <p:cNvSpPr/>
          <p:nvPr/>
        </p:nvSpPr>
        <p:spPr bwMode="auto">
          <a:xfrm>
            <a:off x="5926008" y="1007045"/>
            <a:ext cx="3048000" cy="1981200"/>
          </a:xfrm>
          <a:prstGeom prst="cloudCallout">
            <a:avLst>
              <a:gd name="adj1" fmla="val -81240"/>
              <a:gd name="adj2" fmla="val -2409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Содержимое 1"/>
          <p:cNvSpPr txBox="1">
            <a:spLocks/>
          </p:cNvSpPr>
          <p:nvPr/>
        </p:nvSpPr>
        <p:spPr bwMode="auto">
          <a:xfrm>
            <a:off x="6137675" y="1388045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У меня нет времени в этом разбираться! </a:t>
            </a:r>
            <a:endParaRPr lang="ru-RU"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3" name="Picture 3" descr="C:\Users\filippov\Desktop\Untitled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90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856363"/>
            <a:ext cx="7239000" cy="4452957"/>
          </a:xfrm>
          <a:prstGeom prst="rect">
            <a:avLst/>
          </a:prstGeom>
        </p:spPr>
      </p:pic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61260" y="-51400"/>
            <a:ext cx="7211140" cy="960120"/>
          </a:xfrm>
        </p:spPr>
        <p:txBody>
          <a:bodyPr>
            <a:noAutofit/>
          </a:bodyPr>
          <a:lstStyle/>
          <a:p>
            <a:pPr eaLnBrk="1" hangingPunct="1"/>
            <a:r>
              <a:rPr lang="ru-RU" sz="36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Система обновлений </a:t>
            </a:r>
            <a:r>
              <a:rPr lang="en-US" sz="36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SiteUpdate</a:t>
            </a:r>
          </a:p>
        </p:txBody>
      </p:sp>
      <p:sp>
        <p:nvSpPr>
          <p:cNvPr id="78851" name="Прямоугольник 5"/>
          <p:cNvSpPr>
            <a:spLocks noChangeArrowheads="1"/>
          </p:cNvSpPr>
          <p:nvPr/>
        </p:nvSpPr>
        <p:spPr bwMode="auto">
          <a:xfrm>
            <a:off x="654496" y="908720"/>
            <a:ext cx="838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Т</a:t>
            </a:r>
            <a:r>
              <a:rPr lang="ru-RU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ехнология </a:t>
            </a:r>
            <a:r>
              <a:rPr lang="ru-RU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SiteUpdate позволяет без дополнительных расходов скачивать обновления </a:t>
            </a:r>
            <a:r>
              <a:rPr lang="ru-RU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системы.</a:t>
            </a:r>
            <a:endParaRPr lang="ru-RU" sz="2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22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otov\Pictures\Depositphotos_3977455_origina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r="3669"/>
          <a:stretch/>
        </p:blipFill>
        <p:spPr bwMode="auto">
          <a:xfrm>
            <a:off x="0" y="1910"/>
            <a:ext cx="9144000" cy="68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3317" name="Прямоугольник 10"/>
          <p:cNvSpPr>
            <a:spLocks noChangeArrowheads="1"/>
          </p:cNvSpPr>
          <p:nvPr/>
        </p:nvSpPr>
        <p:spPr bwMode="auto">
          <a:xfrm>
            <a:off x="4784654" y="1910"/>
            <a:ext cx="4356100" cy="6873875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6420" y="1592585"/>
            <a:ext cx="4244334" cy="45243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Осталось:</a:t>
            </a:r>
          </a:p>
          <a:p>
            <a:pPr marL="342900" indent="-342900">
              <a:buClr>
                <a:srgbClr val="FFC000"/>
              </a:buClr>
              <a:buSzPct val="131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убрать ненужное</a:t>
            </a:r>
          </a:p>
          <a:p>
            <a:pPr marL="342900" indent="-342900">
              <a:buClr>
                <a:srgbClr val="FFC000"/>
              </a:buClr>
              <a:buSzPct val="131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добавить необходимое</a:t>
            </a:r>
          </a:p>
          <a:p>
            <a:pPr marL="342900" indent="-342900">
              <a:buClr>
                <a:srgbClr val="FFC000"/>
              </a:buClr>
              <a:buSzPct val="131000"/>
              <a:buFont typeface="Arial" panose="020B0604020202020204" pitchFamily="34" charset="0"/>
              <a:buChar char="•"/>
              <a:defRPr/>
            </a:pPr>
            <a:endParaRPr lang="ru-RU" sz="24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buClr>
                <a:srgbClr val="FFC000"/>
              </a:buClr>
              <a:buSzPct val="131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 основе решения - полноценный «1С-Битрикс: управление сайтом», поэтому:</a:t>
            </a:r>
          </a:p>
          <a:p>
            <a:pPr marL="342900" indent="-342900">
              <a:buClr>
                <a:srgbClr val="FFC000"/>
              </a:buClr>
              <a:buSzPct val="131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можно модифицировать что угодно и как угодно</a:t>
            </a:r>
          </a:p>
          <a:p>
            <a:pPr marL="342900" indent="-342900">
              <a:buClr>
                <a:srgbClr val="FFC000"/>
              </a:buClr>
              <a:buSzPct val="131000"/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управлять так же просто, как и создавать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16016" y="6843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latin typeface="Calibri" pitchFamily="34" charset="0"/>
              </a:rPr>
              <a:t> </a:t>
            </a:r>
            <a:r>
              <a:rPr lang="ru-RU" sz="3600" dirty="0">
                <a:latin typeface="Calibri" pitchFamily="34" charset="0"/>
              </a:rPr>
              <a:t>Сайт создали. </a:t>
            </a:r>
            <a:endParaRPr lang="en-US" sz="3600" dirty="0">
              <a:latin typeface="Calibri" pitchFamily="34" charset="0"/>
            </a:endParaRPr>
          </a:p>
          <a:p>
            <a:pPr algn="ctr">
              <a:defRPr/>
            </a:pPr>
            <a:r>
              <a:rPr lang="en-US" sz="3600" dirty="0">
                <a:latin typeface="Calibri" pitchFamily="34" charset="0"/>
              </a:rPr>
              <a:t>  </a:t>
            </a:r>
            <a:r>
              <a:rPr lang="ru-RU" sz="3600" dirty="0" smtClean="0">
                <a:latin typeface="Calibri" pitchFamily="34" charset="0"/>
              </a:rPr>
              <a:t>Что </a:t>
            </a:r>
            <a:r>
              <a:rPr lang="ru-RU" sz="3600" dirty="0">
                <a:latin typeface="Calibri" pitchFamily="34" charset="0"/>
              </a:rPr>
              <a:t>дальше?</a:t>
            </a:r>
            <a:endParaRPr lang="ru-RU" sz="3600" dirty="0"/>
          </a:p>
        </p:txBody>
      </p:sp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filippov\Desktop\Untitled-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3772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078888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r="679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3216" y="0"/>
            <a:ext cx="9157216" cy="688842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2761604"/>
            <a:ext cx="7562800" cy="124346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718" rIns="91398" bIns="45718" anchor="ctr"/>
          <a:lstStyle/>
          <a:p>
            <a:pPr algn="ctr">
              <a:lnSpc>
                <a:spcPct val="90000"/>
              </a:lnSpc>
            </a:pPr>
            <a:r>
              <a:rPr lang="ru-RU" sz="3600" dirty="0">
                <a:cs typeface="Calibri"/>
              </a:rPr>
              <a:t>Закажите внедрение сайта и доработки у партнеров «1С-Битрикс</a:t>
            </a:r>
            <a:r>
              <a:rPr lang="ru-RU" sz="3600" dirty="0" smtClean="0">
                <a:cs typeface="Calibri"/>
              </a:rPr>
              <a:t>»</a:t>
            </a:r>
            <a:endParaRPr lang="ru-RU" sz="3600" dirty="0">
              <a:cs typeface="Calibri"/>
            </a:endParaRPr>
          </a:p>
        </p:txBody>
      </p:sp>
      <p:pic>
        <p:nvPicPr>
          <p:cNvPr id="10" name="Picture 3" descr="C:\Users\filippov\Desktop\Untitled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33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"/>
            <a:ext cx="9144000" cy="686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0" y="0"/>
            <a:ext cx="47244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87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53617" y="116632"/>
            <a:ext cx="5431633" cy="645129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Техническая поддержка</a:t>
            </a:r>
            <a:endParaRPr lang="en-US" sz="32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892" name="Прямоугольник 6"/>
          <p:cNvSpPr>
            <a:spLocks noChangeArrowheads="1"/>
          </p:cNvSpPr>
          <p:nvPr/>
        </p:nvSpPr>
        <p:spPr bwMode="auto">
          <a:xfrm>
            <a:off x="179512" y="1988840"/>
            <a:ext cx="44958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Направьте вопрос специалистам технической поддержки и </a:t>
            </a:r>
            <a:r>
              <a:rPr lang="ru-RU" sz="24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получите квалифицированную консультацию.</a:t>
            </a:r>
            <a:endParaRPr lang="ru-RU" sz="2400" b="1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4"/>
              </a:rPr>
              <a:t>http://www.1c-bitrix.ru/support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4"/>
              </a:rPr>
              <a:t>/</a:t>
            </a:r>
            <a:endParaRPr lang="ru-RU" sz="2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3" descr="C:\Users\filippov\Desktop\Untitled-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46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6591" y="1757182"/>
            <a:ext cx="4216400" cy="32004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39552" y="2081943"/>
            <a:ext cx="3962400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000000"/>
                </a:solidFill>
                <a:latin typeface="Calibri"/>
                <a:cs typeface="Arial" charset="0"/>
              </a:rPr>
              <a:t>Компания «1С-Битрикс» проводит </a:t>
            </a:r>
            <a:r>
              <a:rPr lang="ru-RU" sz="1600" b="1" dirty="0">
                <a:solidFill>
                  <a:srgbClr val="000000"/>
                </a:solidFill>
                <a:latin typeface="Calibri"/>
                <a:cs typeface="Arial" charset="0"/>
              </a:rPr>
              <a:t>бесплатное онлайн-обучение </a:t>
            </a:r>
            <a:r>
              <a:rPr lang="ru-RU" sz="1600" dirty="0">
                <a:solidFill>
                  <a:srgbClr val="000000"/>
                </a:solidFill>
                <a:latin typeface="Calibri"/>
                <a:cs typeface="Arial" charset="0"/>
              </a:rPr>
              <a:t>и сертификацию пользователей программного продукта «1С-Битрикс: Управление сайтом». Курсы могут пройти все желающие бесплатно на сайте </a:t>
            </a:r>
            <a:endParaRPr lang="ru-RU" sz="1600" dirty="0" smtClean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1E427C"/>
                </a:solidFill>
                <a:latin typeface="Calibri"/>
                <a:cs typeface="Arial" charset="0"/>
              </a:rPr>
              <a:t>www.1c-bitrix.ru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. 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07504" y="1196752"/>
            <a:ext cx="381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38150" indent="-342900" fontAlgn="base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36000"/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Учебные онлайн-курсы для пользователей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13928" y="4038600"/>
            <a:ext cx="3810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38150" indent="-342900" fontAlgn="base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36000"/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Сертифицированные учебные центры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515938" y="4899025"/>
            <a:ext cx="3962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000000"/>
                </a:solidFill>
                <a:latin typeface="Calibri"/>
                <a:cs typeface="Arial" charset="0"/>
              </a:rPr>
              <a:t>Авторизованные учебные центры проводят платные учебные курсы в России и СНГ. Расписание ближайших курсов вы найдете на сайте </a:t>
            </a:r>
            <a:r>
              <a:rPr lang="en-US" sz="1500" dirty="0">
                <a:solidFill>
                  <a:srgbClr val="1E427C"/>
                </a:solidFill>
                <a:latin typeface="Calibri"/>
                <a:cs typeface="Arial" charset="0"/>
              </a:rPr>
              <a:t>www.1c-bitrix.ru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.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197848" y="44624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3529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-8468" y="0"/>
            <a:ext cx="9152468" cy="6888426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043608" y="5301208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  <a:latin typeface="Calibri"/>
                <a:cs typeface="Calibri"/>
              </a:rPr>
              <a:t>Новые возможности и сервисы для администраторов и посетителей Вашего сайта</a:t>
            </a:r>
            <a:endParaRPr lang="ru-RU" sz="2400" b="1" dirty="0">
              <a:solidFill>
                <a:srgbClr val="FFC000"/>
              </a:solidFill>
              <a:latin typeface="Calibri"/>
              <a:cs typeface="Calibri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1000" y="4221088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/>
                <a:cs typeface="Calibri"/>
              </a:rPr>
              <a:t>В каталоге «1C-Битрикс: </a:t>
            </a:r>
            <a:r>
              <a:rPr lang="ru-RU" sz="2000" b="0" dirty="0" err="1">
                <a:latin typeface="Calibri"/>
                <a:cs typeface="Calibri"/>
              </a:rPr>
              <a:t>Маркетплейс</a:t>
            </a:r>
            <a:r>
              <a:rPr lang="ru-RU" sz="2000" b="0" dirty="0">
                <a:latin typeface="Calibri"/>
                <a:cs typeface="Calibri"/>
              </a:rPr>
              <a:t>» - более </a:t>
            </a:r>
            <a:r>
              <a:rPr lang="ru-RU" sz="2000" dirty="0">
                <a:latin typeface="Calibri"/>
                <a:cs typeface="Calibri"/>
              </a:rPr>
              <a:t>9</a:t>
            </a:r>
            <a:r>
              <a:rPr lang="ru-RU" sz="2000" b="0" dirty="0" smtClean="0">
                <a:latin typeface="Calibri"/>
                <a:cs typeface="Calibri"/>
              </a:rPr>
              <a:t>00 </a:t>
            </a:r>
            <a:r>
              <a:rPr lang="ru-RU" sz="2000" b="0" dirty="0">
                <a:latin typeface="Calibri"/>
                <a:cs typeface="Calibri"/>
              </a:rPr>
              <a:t>веб-приложений для сайтов на платформе  «1C-Битрикс». Веб-приложения разработаны партнерами компании «1С-Битрикс».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186904" y="3757266"/>
            <a:ext cx="269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0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0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1629640" y="-27384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Веб-приложения для сайта</a:t>
            </a:r>
            <a:endParaRPr lang="en-US" sz="3600" b="1" dirty="0" smtClean="0">
              <a:latin typeface="Verdana" pitchFamily="34" charset="0"/>
            </a:endParaRPr>
          </a:p>
        </p:txBody>
      </p:sp>
      <p:pic>
        <p:nvPicPr>
          <p:cNvPr id="22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" t="12897" r="5278" b="5149"/>
          <a:stretch/>
        </p:blipFill>
        <p:spPr bwMode="auto">
          <a:xfrm>
            <a:off x="1629640" y="838618"/>
            <a:ext cx="5688632" cy="289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49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edotov\Pictures\Depositphotos_8157632_origina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r="6154"/>
          <a:stretch/>
        </p:blipFill>
        <p:spPr bwMode="auto">
          <a:xfrm>
            <a:off x="-15776" y="-152400"/>
            <a:ext cx="919922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80481" y="-152400"/>
            <a:ext cx="4902963" cy="701040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4221" y="851222"/>
            <a:ext cx="450407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38000"/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Обновления платформы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38000"/>
              <a:buFont typeface="Arial" panose="020B0604020202020204" pitchFamily="34" charset="0"/>
              <a:buChar char="•"/>
              <a:defRPr/>
            </a:pPr>
            <a:endParaRPr lang="ru-RU" sz="280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38000"/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Простые переходы между редакциями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38000"/>
              <a:buFont typeface="Arial" panose="020B0604020202020204" pitchFamily="34" charset="0"/>
              <a:buChar char="•"/>
              <a:defRPr/>
            </a:pPr>
            <a:endParaRPr lang="ru-RU" sz="280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38000"/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Бесплатная пробная 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версия на 3</a:t>
            </a: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0 дней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38000"/>
              <a:buFont typeface="Arial" panose="020B0604020202020204" pitchFamily="34" charset="0"/>
              <a:buChar char="•"/>
              <a:defRPr/>
            </a:pPr>
            <a:endParaRPr lang="ru-RU" sz="2400" u="sng" dirty="0" smtClean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138000"/>
              <a:buFont typeface="Arial" panose="020B0604020202020204" pitchFamily="34" charset="0"/>
              <a:buChar char="•"/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Документация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u="sng" dirty="0" smtClean="0">
                <a:solidFill>
                  <a:srgbClr val="1E427C"/>
                </a:solidFill>
                <a:latin typeface="Calibri" pitchFamily="34" charset="0"/>
                <a:cs typeface="Calibri" pitchFamily="34" charset="0"/>
                <a:hlinkClick r:id="rId4"/>
              </a:rPr>
              <a:t>https</a:t>
            </a:r>
            <a:r>
              <a:rPr lang="en-US" sz="2400" u="sng" dirty="0">
                <a:solidFill>
                  <a:srgbClr val="1E427C"/>
                </a:solidFill>
                <a:latin typeface="Calibri" pitchFamily="34" charset="0"/>
                <a:cs typeface="Calibri" pitchFamily="34" charset="0"/>
                <a:hlinkClick r:id="rId4"/>
              </a:rPr>
              <a:t>://</a:t>
            </a:r>
            <a:r>
              <a:rPr lang="en-US" sz="2400" u="sng" dirty="0" smtClean="0">
                <a:solidFill>
                  <a:srgbClr val="1E427C"/>
                </a:solidFill>
                <a:latin typeface="Calibri" pitchFamily="34" charset="0"/>
                <a:cs typeface="Calibri" pitchFamily="34" charset="0"/>
                <a:hlinkClick r:id="rId4"/>
              </a:rPr>
              <a:t>www.1c-bitrix.ru/download/files/manuals/ru/solution/medsite_tutorial.pdf</a:t>
            </a:r>
            <a:endParaRPr lang="ru-RU" sz="2400" u="sng" dirty="0" smtClean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ru-RU" sz="2400" u="sng" dirty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45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otov\Downloads\Depositphotos_3207910_s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r="5824"/>
          <a:stretch/>
        </p:blipFill>
        <p:spPr bwMode="auto">
          <a:xfrm>
            <a:off x="-13216" y="6693"/>
            <a:ext cx="9157216" cy="686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3216" y="0"/>
            <a:ext cx="9157216" cy="687346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2761604"/>
            <a:ext cx="8424936" cy="124346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718" rIns="91398" bIns="45718" anchor="ctr"/>
          <a:lstStyle/>
          <a:p>
            <a:pPr algn="ctr">
              <a:tabLst>
                <a:tab pos="92075" algn="l"/>
              </a:tabLst>
            </a:pPr>
            <a:r>
              <a:rPr lang="ru-RU" sz="3200" dirty="0"/>
              <a:t>«1С-Битрикс: Сайт медицинской организации</a:t>
            </a:r>
            <a:r>
              <a:rPr lang="ru-RU" sz="3200" dirty="0" smtClean="0"/>
              <a:t>»</a:t>
            </a:r>
          </a:p>
          <a:p>
            <a:pPr algn="ctr">
              <a:tabLst>
                <a:tab pos="92075" algn="l"/>
              </a:tabLst>
            </a:pPr>
            <a:r>
              <a:rPr lang="ru-RU" sz="3200" dirty="0" smtClean="0"/>
              <a:t>СКОЛЬКО ЭТО СТОИТ?</a:t>
            </a:r>
            <a:endParaRPr lang="ru-RU" sz="3200" dirty="0"/>
          </a:p>
        </p:txBody>
      </p:sp>
      <p:pic>
        <p:nvPicPr>
          <p:cNvPr id="13" name="Picture 3" descr="C:\Users\filippov\Desktop\Untitled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99792" y="1652180"/>
            <a:ext cx="6323377" cy="4192573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2800" dirty="0" smtClean="0"/>
              <a:t>«1С-Битрикс</a:t>
            </a:r>
            <a:r>
              <a:rPr lang="ru-RU" sz="2800" dirty="0"/>
              <a:t>: Управление </a:t>
            </a:r>
            <a:r>
              <a:rPr lang="ru-RU" sz="2800" dirty="0" smtClean="0"/>
              <a:t>сайтом - </a:t>
            </a:r>
            <a:r>
              <a:rPr lang="ru-RU" sz="2800" b="1" dirty="0">
                <a:solidFill>
                  <a:srgbClr val="FFC000"/>
                </a:solidFill>
              </a:rPr>
              <a:t>Старт</a:t>
            </a:r>
            <a:r>
              <a:rPr lang="ru-RU" sz="2800" dirty="0" smtClean="0"/>
              <a:t>» </a:t>
            </a:r>
            <a:r>
              <a:rPr lang="ru-RU" sz="2400" dirty="0"/>
              <a:t>+  </a:t>
            </a:r>
            <a:r>
              <a:rPr lang="ru-RU" sz="2400" dirty="0" smtClean="0"/>
              <a:t>«Сайт </a:t>
            </a:r>
            <a:r>
              <a:rPr lang="ru-RU" sz="2400" dirty="0"/>
              <a:t>медицинской </a:t>
            </a:r>
            <a:r>
              <a:rPr lang="ru-RU" sz="2400" dirty="0" smtClean="0"/>
              <a:t>организации»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2400" b="1" dirty="0">
                <a:solidFill>
                  <a:srgbClr val="FFC000"/>
                </a:solidFill>
              </a:rPr>
              <a:t>25 300 руб. 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endParaRPr lang="ru-RU" sz="900" b="1" dirty="0" smtClean="0">
              <a:solidFill>
                <a:srgbClr val="FFC000"/>
              </a:solidFill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endParaRPr lang="ru-RU" sz="2400" b="1" dirty="0" smtClean="0">
              <a:solidFill>
                <a:srgbClr val="FFC000"/>
              </a:solidFill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2800" dirty="0"/>
              <a:t>«1С-Битрикс: Управление сайтом - </a:t>
            </a:r>
            <a:r>
              <a:rPr lang="ru-RU" sz="2800" b="1" dirty="0" smtClean="0">
                <a:solidFill>
                  <a:srgbClr val="FFC000"/>
                </a:solidFill>
              </a:rPr>
              <a:t>Стандарт</a:t>
            </a:r>
            <a:r>
              <a:rPr lang="ru-RU" sz="2800" dirty="0"/>
              <a:t>» </a:t>
            </a:r>
            <a:r>
              <a:rPr lang="ru-RU" sz="2400" dirty="0"/>
              <a:t>+  </a:t>
            </a:r>
            <a:r>
              <a:rPr lang="ru-RU" sz="2400" dirty="0" smtClean="0"/>
              <a:t>«Сайт </a:t>
            </a:r>
            <a:r>
              <a:rPr lang="ru-RU" sz="2400" dirty="0"/>
              <a:t>медицинской организации»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2400" b="1" dirty="0">
                <a:solidFill>
                  <a:srgbClr val="FFC000"/>
                </a:solidFill>
              </a:rPr>
              <a:t>35 800 руб. </a:t>
            </a:r>
            <a:endParaRPr lang="ru-RU" sz="2200" b="1" dirty="0">
              <a:solidFill>
                <a:srgbClr val="FFC0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46365"/>
            <a:ext cx="891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92075" algn="l"/>
              </a:tabLst>
            </a:pPr>
            <a:r>
              <a:rPr lang="ru-RU" sz="3600" dirty="0"/>
              <a:t>Базовый функционал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70664"/>
            <a:ext cx="2239449" cy="231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267744" y="90223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2400" dirty="0" smtClean="0"/>
              <a:t>Для </a:t>
            </a:r>
            <a:r>
              <a:rPr lang="ru-RU" sz="2400" dirty="0"/>
              <a:t>создания </a:t>
            </a:r>
            <a:r>
              <a:rPr lang="ru-RU" sz="2400" dirty="0" smtClean="0"/>
              <a:t>сайта-визитки </a:t>
            </a:r>
            <a:endParaRPr lang="ru-RU" sz="2400" dirty="0"/>
          </a:p>
        </p:txBody>
      </p:sp>
      <p:pic>
        <p:nvPicPr>
          <p:cNvPr id="12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87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35896" y="1658857"/>
            <a:ext cx="5387102" cy="4146407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2600" dirty="0"/>
              <a:t>«1С-Битрикс: Управление сайтом - </a:t>
            </a:r>
            <a:r>
              <a:rPr lang="ru-RU" sz="2600" b="1" dirty="0">
                <a:solidFill>
                  <a:srgbClr val="FFC000"/>
                </a:solidFill>
              </a:rPr>
              <a:t>Эксперт</a:t>
            </a:r>
            <a:r>
              <a:rPr lang="ru-RU" sz="2600" dirty="0" smtClean="0"/>
              <a:t>» </a:t>
            </a:r>
            <a:r>
              <a:rPr lang="ru-RU" sz="2400" dirty="0" smtClean="0"/>
              <a:t>+ «Сайт </a:t>
            </a:r>
            <a:r>
              <a:rPr lang="ru-RU" sz="2400" dirty="0"/>
              <a:t>медицинской организации</a:t>
            </a:r>
            <a:r>
              <a:rPr lang="ru-RU" sz="2400" dirty="0" smtClean="0"/>
              <a:t>»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2400" b="1" dirty="0">
                <a:solidFill>
                  <a:srgbClr val="FFC000"/>
                </a:solidFill>
              </a:rPr>
              <a:t>72 800 руб. 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endParaRPr lang="ru-RU" sz="2400" b="1" dirty="0" smtClean="0">
              <a:solidFill>
                <a:srgbClr val="FFC000"/>
              </a:solidFill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2600" dirty="0" smtClean="0"/>
              <a:t>«</a:t>
            </a:r>
            <a:r>
              <a:rPr lang="ru-RU" sz="2600" dirty="0"/>
              <a:t>1С-Битрикс: Управление сайтом - </a:t>
            </a:r>
            <a:r>
              <a:rPr lang="ru-RU" sz="2600" b="1" dirty="0">
                <a:solidFill>
                  <a:srgbClr val="FFC000"/>
                </a:solidFill>
              </a:rPr>
              <a:t>Бизнес</a:t>
            </a:r>
            <a:r>
              <a:rPr lang="ru-RU" sz="2600" dirty="0" smtClean="0"/>
              <a:t>»</a:t>
            </a:r>
            <a:r>
              <a:rPr lang="ru-RU" sz="2600" b="1" dirty="0" smtClean="0"/>
              <a:t> </a:t>
            </a:r>
            <a:r>
              <a:rPr lang="ru-RU" sz="2400" dirty="0" smtClean="0"/>
              <a:t>+</a:t>
            </a:r>
            <a:r>
              <a:rPr lang="ru-RU" sz="2400" b="1" dirty="0" smtClean="0"/>
              <a:t> </a:t>
            </a:r>
            <a:r>
              <a:rPr lang="ru-RU" sz="2400" dirty="0" smtClean="0"/>
              <a:t>«Сайт медицинской </a:t>
            </a:r>
            <a:r>
              <a:rPr lang="ru-RU" sz="2400" dirty="0"/>
              <a:t>организации</a:t>
            </a:r>
            <a:r>
              <a:rPr lang="ru-RU" sz="2400" dirty="0" smtClean="0"/>
              <a:t>»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2400" b="1" dirty="0">
                <a:solidFill>
                  <a:srgbClr val="FFC000"/>
                </a:solidFill>
              </a:rPr>
              <a:t>92 800 руб. </a:t>
            </a:r>
            <a:endParaRPr lang="ru-RU" sz="2400" b="1" dirty="0" smtClean="0">
              <a:solidFill>
                <a:srgbClr val="FFC0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46365"/>
            <a:ext cx="891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92075" algn="l"/>
              </a:tabLst>
            </a:pPr>
            <a:r>
              <a:rPr lang="ru-RU" sz="3600" dirty="0"/>
              <a:t>Расширенный функционал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704890"/>
            <a:ext cx="6120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en-US" sz="2000" dirty="0"/>
              <a:t>on-line</a:t>
            </a:r>
            <a:r>
              <a:rPr lang="ru-RU" sz="2000" dirty="0"/>
              <a:t> запись,  карта объектов, мобильная версия, запись через </a:t>
            </a:r>
            <a:r>
              <a:rPr lang="ru-RU" sz="2000" dirty="0" err="1"/>
              <a:t>инфомат</a:t>
            </a:r>
            <a:r>
              <a:rPr lang="ru-RU" sz="2000" dirty="0"/>
              <a:t> и многое другое.</a:t>
            </a:r>
          </a:p>
        </p:txBody>
      </p:sp>
      <p:pic>
        <p:nvPicPr>
          <p:cNvPr id="12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772816"/>
            <a:ext cx="3497750" cy="3618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2562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8" descr="11049393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1" r="9927"/>
          <a:stretch/>
        </p:blipFill>
        <p:spPr>
          <a:xfrm>
            <a:off x="5649751" y="2288282"/>
            <a:ext cx="3483298" cy="4412558"/>
          </a:xfrm>
          <a:prstGeom prst="rect">
            <a:avLst/>
          </a:prstGeom>
          <a:ln>
            <a:noFill/>
          </a:ln>
          <a:effectLst>
            <a:softEdge rad="330200"/>
          </a:effec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06400" y="2162089"/>
            <a:ext cx="6669856" cy="330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buSzPct val="134000"/>
              <a:defRPr/>
            </a:pPr>
            <a:endParaRPr lang="ru-RU" sz="2200" dirty="0">
              <a:latin typeface="Calibri" pitchFamily="34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34000"/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Какие </a:t>
            </a:r>
            <a:r>
              <a:rPr lang="ru-RU" sz="2400" dirty="0">
                <a:latin typeface="Calibri" pitchFamily="34" charset="0"/>
              </a:rPr>
              <a:t>разделы нужно </a:t>
            </a:r>
            <a:r>
              <a:rPr lang="ru-RU" sz="2400" dirty="0" smtClean="0">
                <a:latin typeface="Calibri" pitchFamily="34" charset="0"/>
              </a:rPr>
              <a:t>сделать, если их много?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34000"/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Какие </a:t>
            </a:r>
            <a:r>
              <a:rPr lang="ru-RU" sz="2400" dirty="0">
                <a:latin typeface="Calibri" pitchFamily="34" charset="0"/>
              </a:rPr>
              <a:t>нужны материалы и откуда их взять?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34000"/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Каким </a:t>
            </a:r>
            <a:r>
              <a:rPr lang="ru-RU" sz="2400" dirty="0">
                <a:latin typeface="Calibri" pitchFamily="34" charset="0"/>
              </a:rPr>
              <a:t>должен быть дизайн?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34000"/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Какие сервисы нужны</a:t>
            </a:r>
            <a:r>
              <a:rPr lang="ru-RU" sz="2400" dirty="0">
                <a:latin typeface="Calibri" pitchFamily="34" charset="0"/>
              </a:rPr>
              <a:t>? </a:t>
            </a:r>
            <a:endParaRPr lang="ru-RU" sz="2400" dirty="0" smtClean="0">
              <a:latin typeface="Calibri" pitchFamily="34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34000"/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Как соответствовать законодательству?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34000"/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Как найти и контролировать подрядчика?</a:t>
            </a:r>
            <a:endParaRPr lang="ru-RU" sz="2400" dirty="0">
              <a:latin typeface="Calibri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166272" y="-27384"/>
            <a:ext cx="6758528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 b="1" dirty="0">
                <a:latin typeface="Calibri" pitchFamily="34" charset="0"/>
              </a:rPr>
              <a:t>Сделать хороший сайт сложно</a:t>
            </a:r>
            <a:endParaRPr lang="en-US" sz="3600" b="1" dirty="0"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8252" y="891877"/>
            <a:ext cx="5623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15000"/>
              </a:spcBef>
              <a:spcAft>
                <a:spcPct val="15000"/>
              </a:spcAft>
              <a:defRPr/>
            </a:pPr>
            <a:r>
              <a:rPr lang="ru-RU" sz="2800" dirty="0">
                <a:latin typeface="Calibri" pitchFamily="34" charset="0"/>
              </a:rPr>
              <a:t>Нужно выделить много организационных ресурсов на непрофильную </a:t>
            </a:r>
            <a:r>
              <a:rPr lang="ru-RU" sz="2800" dirty="0" smtClean="0">
                <a:latin typeface="Calibri" pitchFamily="34" charset="0"/>
              </a:rPr>
              <a:t>деятельность</a:t>
            </a:r>
            <a:endParaRPr lang="ru-RU" sz="2800" dirty="0">
              <a:latin typeface="Calibri" pitchFamily="34" charset="0"/>
            </a:endParaRPr>
          </a:p>
        </p:txBody>
      </p:sp>
      <p:pic>
        <p:nvPicPr>
          <p:cNvPr id="17" name="Picture 3" descr="C:\Users\filippov\Desktop\Untitled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815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" y="0"/>
            <a:ext cx="91435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13216" y="0"/>
            <a:ext cx="9157216" cy="687346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Picture 3" descr="C:\Users\filippov\Desktop\Untitled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71600" y="2761604"/>
            <a:ext cx="7128792" cy="124346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718" rIns="91398" bIns="45718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Как сделать сайт медицинской организации еще лучше? </a:t>
            </a:r>
          </a:p>
        </p:txBody>
      </p:sp>
    </p:spTree>
    <p:extLst>
      <p:ext uri="{BB962C8B-B14F-4D97-AF65-F5344CB8AC3E}">
        <p14:creationId xmlns:p14="http://schemas.microsoft.com/office/powerpoint/2010/main" val="51994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611560" y="1916831"/>
            <a:ext cx="482453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srgbClr val="000000"/>
                </a:solidFill>
                <a:latin typeface="+mn-lt"/>
              </a:rPr>
              <a:t>Дайте как можно </a:t>
            </a:r>
            <a:r>
              <a:rPr lang="ru-RU" sz="4400" b="1" dirty="0" smtClean="0">
                <a:solidFill>
                  <a:srgbClr val="FFC000"/>
                </a:solidFill>
                <a:latin typeface="+mn-lt"/>
              </a:rPr>
              <a:t>больше </a:t>
            </a:r>
            <a:r>
              <a:rPr lang="ru-RU" sz="4400" dirty="0" smtClean="0">
                <a:solidFill>
                  <a:srgbClr val="000000"/>
                </a:solidFill>
                <a:latin typeface="+mn-lt"/>
              </a:rPr>
              <a:t>информации об учреждении</a:t>
            </a:r>
          </a:p>
        </p:txBody>
      </p:sp>
      <p:pic>
        <p:nvPicPr>
          <p:cNvPr id="5" name="Изображение 3" descr="13847886_l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3" b="45687"/>
          <a:stretch/>
        </p:blipFill>
        <p:spPr>
          <a:xfrm>
            <a:off x="5508104" y="1751090"/>
            <a:ext cx="3493399" cy="3190078"/>
          </a:xfrm>
          <a:prstGeom prst="rect">
            <a:avLst/>
          </a:prstGeom>
        </p:spPr>
      </p:pic>
      <p:pic>
        <p:nvPicPr>
          <p:cNvPr id="6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48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Temp\2\Snap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5" y="836712"/>
            <a:ext cx="908456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87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Temp\1\Snap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10" y="473220"/>
            <a:ext cx="8070850" cy="554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85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Temp\1\Snap2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546447" cy="516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2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Temp\1\Snap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96" y="836712"/>
            <a:ext cx="8918721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7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Temp\1\Snap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894417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84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Temp\1\Snap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7" y="1196752"/>
            <a:ext cx="8931275" cy="39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Temp\1\Snap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6163"/>
            <a:ext cx="875207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69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Пишите тексты так, чтобы они были </a:t>
            </a:r>
            <a:r>
              <a:rPr lang="ru-RU" sz="4400" b="1" dirty="0" smtClean="0">
                <a:solidFill>
                  <a:srgbClr val="FFC000"/>
                </a:solidFill>
                <a:latin typeface="Arial"/>
              </a:rPr>
              <a:t>понятны пользователю</a:t>
            </a:r>
          </a:p>
        </p:txBody>
      </p:sp>
      <p:pic>
        <p:nvPicPr>
          <p:cNvPr id="6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35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3"/>
          <p:cNvSpPr>
            <a:spLocks noChangeArrowheads="1"/>
          </p:cNvSpPr>
          <p:nvPr/>
        </p:nvSpPr>
        <p:spPr bwMode="auto">
          <a:xfrm>
            <a:off x="5000625" y="2393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199" name="Прямоугольник 4"/>
          <p:cNvSpPr>
            <a:spLocks noChangeArrowheads="1"/>
          </p:cNvSpPr>
          <p:nvPr/>
        </p:nvSpPr>
        <p:spPr bwMode="auto">
          <a:xfrm>
            <a:off x="2545556" y="2906941"/>
            <a:ext cx="65984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0000"/>
                </a:solidFill>
                <a:latin typeface="Calibri" pitchFamily="34" charset="0"/>
              </a:rPr>
              <a:t>     «Если </a:t>
            </a:r>
            <a:r>
              <a:rPr lang="ru-RU" sz="2800" b="1" i="1" dirty="0">
                <a:solidFill>
                  <a:srgbClr val="000000"/>
                </a:solidFill>
                <a:latin typeface="Calibri" pitchFamily="34" charset="0"/>
              </a:rPr>
              <a:t>вас нет в интернете – </a:t>
            </a:r>
            <a:r>
              <a:rPr lang="ru-RU" sz="2800" b="1" i="1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sz="2800" b="1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2800" b="1" i="1" dirty="0" smtClean="0">
                <a:solidFill>
                  <a:srgbClr val="000000"/>
                </a:solidFill>
                <a:latin typeface="Calibri" pitchFamily="34" charset="0"/>
              </a:rPr>
              <a:t>		              вас </a:t>
            </a:r>
            <a:r>
              <a:rPr lang="ru-RU" sz="2800" b="1" i="1" dirty="0">
                <a:solidFill>
                  <a:srgbClr val="000000"/>
                </a:solidFill>
                <a:latin typeface="Calibri" pitchFamily="34" charset="0"/>
              </a:rPr>
              <a:t>нет в бизнесе</a:t>
            </a:r>
            <a:r>
              <a:rPr lang="ru-RU" sz="2800" b="1" i="1" dirty="0" smtClean="0">
                <a:solidFill>
                  <a:srgbClr val="000000"/>
                </a:solidFill>
                <a:latin typeface="Calibri" pitchFamily="34" charset="0"/>
              </a:rPr>
              <a:t>…» </a:t>
            </a:r>
            <a:endParaRPr lang="ru-RU" sz="28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 bwMode="auto">
          <a:xfrm>
            <a:off x="899592" y="2276872"/>
            <a:ext cx="1872208" cy="1872208"/>
          </a:xfrm>
          <a:prstGeom prst="ellipse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197848" y="-27384"/>
            <a:ext cx="6758528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ru-RU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Сайт – это часть бизнеса!</a:t>
            </a:r>
            <a:endParaRPr lang="en-US" sz="3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26034"/>
      </p:ext>
    </p:extLst>
  </p:cSld>
  <p:clrMapOvr>
    <a:masterClrMapping/>
  </p:clrMapOvr>
  <p:transition spd="med" advTm="78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2.gstatic.com/images?q=tbn:ANd9GcR4MYlz0WogyhrgEtl3YNUQuYn3bW_LA7aXrgSzjQzIyrzwDpR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956" y="642808"/>
            <a:ext cx="1104056" cy="102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671047" y="-136084"/>
            <a:ext cx="190906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Что это?</a:t>
            </a:r>
            <a:endParaRPr lang="en-US" sz="3200" b="1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79512" y="1698508"/>
            <a:ext cx="4248472" cy="4682820"/>
          </a:xfrm>
          <a:prstGeom prst="rect">
            <a:avLst/>
          </a:prstGeom>
          <a:solidFill>
            <a:srgbClr val="FF660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ru-RU" sz="12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ru-RU" sz="12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Лечение кариеса</a:t>
            </a:r>
            <a:endParaRPr lang="ru-RU" sz="2400" b="1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>
                <a:latin typeface="Calibri" pitchFamily="34" charset="0"/>
              </a:rPr>
              <a:t>Эндодонтия</a:t>
            </a:r>
            <a:endParaRPr lang="ru-RU" sz="2400" b="1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Прадонтология</a:t>
            </a:r>
            <a:endParaRPr lang="ru-RU" sz="24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Протезирование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Имплантология</a:t>
            </a:r>
            <a:endParaRPr lang="ru-RU" sz="24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Хирургия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Ортодонтия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Ортопантомограмма</a:t>
            </a:r>
            <a:endParaRPr lang="ru-RU" sz="24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ru-RU" sz="600" b="1" dirty="0" smtClean="0"/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000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644008" y="1652341"/>
            <a:ext cx="4320480" cy="4796698"/>
          </a:xfrm>
          <a:prstGeom prst="rect">
            <a:avLst/>
          </a:prstGeom>
          <a:solidFill>
            <a:srgbClr val="00B050"/>
          </a:solidFill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buSzPct val="150000"/>
              <a:defRPr/>
            </a:pPr>
            <a:endParaRPr lang="ru-RU" sz="1600" b="1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endParaRPr lang="ru-RU" sz="1400" b="1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300" b="1" dirty="0" smtClean="0">
                <a:solidFill>
                  <a:schemeClr val="bg1"/>
                </a:solidFill>
                <a:latin typeface="Calibri" pitchFamily="34" charset="0"/>
              </a:rPr>
              <a:t>Лечение </a:t>
            </a:r>
            <a:r>
              <a:rPr lang="ru-RU" sz="2300" b="1" dirty="0">
                <a:solidFill>
                  <a:schemeClr val="bg1"/>
                </a:solidFill>
                <a:latin typeface="Calibri" pitchFamily="34" charset="0"/>
              </a:rPr>
              <a:t>зубов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300" b="1" dirty="0">
                <a:solidFill>
                  <a:schemeClr val="bg1"/>
                </a:solidFill>
                <a:latin typeface="Calibri" pitchFamily="34" charset="0"/>
              </a:rPr>
              <a:t>Лечение зубных каналов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300" b="1" dirty="0">
                <a:solidFill>
                  <a:schemeClr val="bg1"/>
                </a:solidFill>
                <a:latin typeface="Calibri" pitchFamily="34" charset="0"/>
              </a:rPr>
              <a:t>Лечение десен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300" b="1" dirty="0">
                <a:solidFill>
                  <a:schemeClr val="bg1"/>
                </a:solidFill>
                <a:latin typeface="Calibri" pitchFamily="34" charset="0"/>
              </a:rPr>
              <a:t>Протезирование 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300" b="1" dirty="0">
                <a:solidFill>
                  <a:schemeClr val="bg1"/>
                </a:solidFill>
                <a:latin typeface="Calibri" pitchFamily="34" charset="0"/>
              </a:rPr>
              <a:t>Имплантация 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300" b="1" dirty="0">
                <a:solidFill>
                  <a:schemeClr val="bg1"/>
                </a:solidFill>
                <a:latin typeface="Calibri" pitchFamily="34" charset="0"/>
              </a:rPr>
              <a:t>Удаление зубов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300" b="1" dirty="0">
                <a:solidFill>
                  <a:schemeClr val="bg1"/>
                </a:solidFill>
                <a:latin typeface="Calibri" pitchFamily="34" charset="0"/>
              </a:rPr>
              <a:t>Исправление прикуса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300" b="1" dirty="0" err="1">
                <a:solidFill>
                  <a:schemeClr val="bg1"/>
                </a:solidFill>
                <a:latin typeface="Calibri" pitchFamily="34" charset="0"/>
              </a:rPr>
              <a:t>Ортопантомограмма</a:t>
            </a:r>
            <a:r>
              <a:rPr lang="ru-RU" sz="2300" b="1" dirty="0">
                <a:solidFill>
                  <a:schemeClr val="bg1"/>
                </a:solidFill>
                <a:latin typeface="Calibri" pitchFamily="34" charset="0"/>
              </a:rPr>
              <a:t> (снимок всех зубов</a:t>
            </a:r>
            <a:r>
              <a:rPr lang="ru-RU" sz="2300" dirty="0" smtClean="0">
                <a:solidFill>
                  <a:schemeClr val="bg1"/>
                </a:solidFill>
                <a:latin typeface="Calibri" pitchFamily="34" charset="0"/>
              </a:rPr>
              <a:t>)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endParaRPr lang="ru-RU" sz="8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59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7"/>
    </mc:Choice>
    <mc:Fallback xmlns="">
      <p:transition spd="slow" advTm="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2626539"/>
            <a:ext cx="58339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Избегайте  страшных картинок</a:t>
            </a:r>
          </a:p>
        </p:txBody>
      </p:sp>
      <p:pic>
        <p:nvPicPr>
          <p:cNvPr id="6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Picture 4" descr="http://www.dialdent.ru/nstomatol/pages/s374/file.files/image0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5"/>
          <a:stretch/>
        </p:blipFill>
        <p:spPr bwMode="auto">
          <a:xfrm>
            <a:off x="450595" y="1268760"/>
            <a:ext cx="3136752" cy="193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dial-dent.ru/patient/works/foto_works/work133/af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95" y="3826019"/>
            <a:ext cx="3136752" cy="197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koronki2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1268760"/>
            <a:ext cx="2981325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koronki3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200" y="3826020"/>
            <a:ext cx="3026353" cy="202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569736" y="44624"/>
            <a:ext cx="8034712" cy="975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>
                <a:solidFill>
                  <a:prstClr val="black"/>
                </a:solidFill>
                <a:latin typeface="Calibri"/>
              </a:rPr>
              <a:t>Не пугайте меня, мне и так страшно…</a:t>
            </a:r>
            <a:endParaRPr lang="ru-RU" sz="3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" name="Прямая соединительная линия 8"/>
          <p:cNvCxnSpPr>
            <a:stCxn id="6" idx="0"/>
            <a:endCxn id="6" idx="2"/>
          </p:cNvCxnSpPr>
          <p:nvPr/>
        </p:nvCxnSpPr>
        <p:spPr>
          <a:xfrm>
            <a:off x="4572000" y="1268760"/>
            <a:ext cx="0" cy="45259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2" descr="C:\Users\filippov\Desktop\Untitled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16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2097430"/>
            <a:ext cx="58339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Найдите </a:t>
            </a:r>
            <a:r>
              <a:rPr lang="ru-RU" sz="4400" b="1" dirty="0" smtClean="0">
                <a:solidFill>
                  <a:srgbClr val="FFC000"/>
                </a:solidFill>
                <a:latin typeface="Arial"/>
              </a:rPr>
              <a:t>новые способы</a:t>
            </a:r>
            <a:r>
              <a:rPr lang="ru-RU" sz="4400" dirty="0" smtClean="0">
                <a:solidFill>
                  <a:srgbClr val="000000"/>
                </a:solidFill>
                <a:latin typeface="Arial"/>
              </a:rPr>
              <a:t> рассказать </a:t>
            </a:r>
            <a:br>
              <a:rPr lang="ru-RU" sz="4400" dirty="0" smtClean="0">
                <a:solidFill>
                  <a:srgbClr val="000000"/>
                </a:solidFill>
                <a:latin typeface="Arial"/>
              </a:rPr>
            </a:br>
            <a:r>
              <a:rPr lang="ru-RU" sz="4400" dirty="0" smtClean="0">
                <a:solidFill>
                  <a:srgbClr val="000000"/>
                </a:solidFill>
                <a:latin typeface="Arial"/>
              </a:rPr>
              <a:t>об услугах</a:t>
            </a:r>
          </a:p>
        </p:txBody>
      </p:sp>
      <p:pic>
        <p:nvPicPr>
          <p:cNvPr id="6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50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Temp\1\Snap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5327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87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Temp\1\Snap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648701" cy="534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86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Temp\1\Snap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33" y="620688"/>
            <a:ext cx="8474075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00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Temp\1\Snap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81" y="332656"/>
            <a:ext cx="8908115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87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Temp\1\Snap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84965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2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616148" y="2470248"/>
            <a:ext cx="79883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/>
            <a:r>
              <a:rPr lang="ru-RU" sz="4400" b="0" dirty="0" smtClean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Спасибо </a:t>
            </a:r>
            <a:r>
              <a:rPr lang="ru-RU" sz="4400" b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за внимание!</a:t>
            </a:r>
            <a:r>
              <a:rPr lang="en-US" sz="4400" b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 </a:t>
            </a:r>
            <a:endParaRPr lang="ru-RU" sz="4400" b="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  <a:p>
            <a:pPr algn="ctr" eaLnBrk="1" hangingPunct="1"/>
            <a:r>
              <a:rPr lang="ru-RU" sz="4400" b="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Вопросы?</a:t>
            </a:r>
            <a:endParaRPr lang="en-US" sz="4400" b="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84040" y="4987819"/>
            <a:ext cx="2013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latin typeface="+mn-lt"/>
              </a:rPr>
              <a:t>+7 000 000</a:t>
            </a:r>
            <a:r>
              <a:rPr lang="ru-RU" sz="2000" b="0" dirty="0" smtClean="0">
                <a:latin typeface="+mn-lt"/>
              </a:rPr>
              <a:t>-</a:t>
            </a:r>
            <a:r>
              <a:rPr lang="en-US" sz="2000" b="0" dirty="0" smtClean="0">
                <a:latin typeface="+mn-lt"/>
              </a:rPr>
              <a:t>00</a:t>
            </a:r>
            <a:r>
              <a:rPr lang="ru-RU" sz="2000" b="0" dirty="0" smtClean="0">
                <a:latin typeface="+mn-lt"/>
              </a:rPr>
              <a:t>-</a:t>
            </a:r>
            <a:r>
              <a:rPr lang="en-US" sz="2000" b="0" dirty="0" smtClean="0">
                <a:latin typeface="+mn-lt"/>
              </a:rPr>
              <a:t>00</a:t>
            </a:r>
            <a:endParaRPr lang="ru-RU" sz="2000" b="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46448" y="4987819"/>
            <a:ext cx="2007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latin typeface="+mn-lt"/>
              </a:rPr>
              <a:t>mail@1c-bitrix.ru</a:t>
            </a:r>
            <a:endParaRPr lang="ru-RU" sz="2000" b="0" dirty="0">
              <a:latin typeface="+mn-lt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959426" y="5387929"/>
            <a:ext cx="2133600" cy="0"/>
          </a:xfrm>
          <a:prstGeom prst="line">
            <a:avLst/>
          </a:prstGeom>
          <a:ln w="9525">
            <a:solidFill>
              <a:srgbClr val="F59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928430" y="4260323"/>
            <a:ext cx="1363736" cy="0"/>
          </a:xfrm>
          <a:prstGeom prst="line">
            <a:avLst/>
          </a:prstGeom>
          <a:ln w="28575">
            <a:solidFill>
              <a:srgbClr val="F59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016" y="5070950"/>
            <a:ext cx="344995" cy="23276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27" y="4987819"/>
            <a:ext cx="245237" cy="39903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28577" y="4469050"/>
            <a:ext cx="1707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0" dirty="0" smtClean="0">
                <a:latin typeface="+mn-lt"/>
              </a:rPr>
              <a:t>Имя Фамилия</a:t>
            </a:r>
            <a:endParaRPr lang="ru-RU" sz="20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922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7|3.5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5.1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5.1|4.6"/>
</p:tagLst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Модуль Планирование и бюджетирование для ББУ">
  <a:themeElements>
    <a:clrScheme name="Модуль Планирование и бюджетирование для ББУ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Модуль Планирование и бюджетирование для ББУ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уль Планирование и бюджетирование для ББУ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10478</TotalTime>
  <Words>2481</Words>
  <Application>Microsoft Office PowerPoint</Application>
  <PresentationFormat>Экран (4:3)</PresentationFormat>
  <Paragraphs>553</Paragraphs>
  <Slides>99</Slides>
  <Notes>88</Notes>
  <HiddenSlides>1</HiddenSlides>
  <MMClips>0</MMClips>
  <ScaleCrop>false</ScaleCrop>
  <HeadingPairs>
    <vt:vector size="4" baseType="variant"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99</vt:i4>
      </vt:variant>
    </vt:vector>
  </HeadingPairs>
  <TitlesOfParts>
    <vt:vector size="112" baseType="lpstr">
      <vt:lpstr>Тема1</vt:lpstr>
      <vt:lpstr>Модуль Планирование и бюджетирование для ББУ</vt:lpstr>
      <vt:lpstr>2_Тема1</vt:lpstr>
      <vt:lpstr>6_Тема1</vt:lpstr>
      <vt:lpstr>7_Тема1</vt:lpstr>
      <vt:lpstr>8_Тема1</vt:lpstr>
      <vt:lpstr>9_Тема1</vt:lpstr>
      <vt:lpstr>10_Тема1</vt:lpstr>
      <vt:lpstr>1_Default Design</vt:lpstr>
      <vt:lpstr>4_Тема1</vt:lpstr>
      <vt:lpstr>5_Тема1</vt:lpstr>
      <vt:lpstr>10_Default Design</vt:lpstr>
      <vt:lpstr>12_Default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Созданные сайты – набор запчастей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Визуальный редактор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 обновлений SiteUpdate</vt:lpstr>
      <vt:lpstr>Презентация PowerPoint</vt:lpstr>
      <vt:lpstr>Презентация PowerPoint</vt:lpstr>
      <vt:lpstr>Техническая поддержка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Решения для государственных организаций</dc:title>
  <dc:creator>goover</dc:creator>
  <cp:lastModifiedBy>ELENA</cp:lastModifiedBy>
  <cp:revision>735</cp:revision>
  <dcterms:created xsi:type="dcterms:W3CDTF">2010-07-29T09:25:57Z</dcterms:created>
  <dcterms:modified xsi:type="dcterms:W3CDTF">2017-10-18T14:08:16Z</dcterms:modified>
</cp:coreProperties>
</file>