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  <p:sldMasterId id="2147483747" r:id="rId3"/>
    <p:sldMasterId id="2147483773" r:id="rId4"/>
    <p:sldMasterId id="2147483810" r:id="rId5"/>
  </p:sldMasterIdLst>
  <p:notesMasterIdLst>
    <p:notesMasterId r:id="rId94"/>
  </p:notesMasterIdLst>
  <p:handoutMasterIdLst>
    <p:handoutMasterId r:id="rId95"/>
  </p:handoutMasterIdLst>
  <p:sldIdLst>
    <p:sldId id="408" r:id="rId6"/>
    <p:sldId id="529" r:id="rId7"/>
    <p:sldId id="499" r:id="rId8"/>
    <p:sldId id="513" r:id="rId9"/>
    <p:sldId id="501" r:id="rId10"/>
    <p:sldId id="535" r:id="rId11"/>
    <p:sldId id="396" r:id="rId12"/>
    <p:sldId id="412" r:id="rId13"/>
    <p:sldId id="530" r:id="rId14"/>
    <p:sldId id="487" r:id="rId15"/>
    <p:sldId id="315" r:id="rId16"/>
    <p:sldId id="531" r:id="rId17"/>
    <p:sldId id="314" r:id="rId18"/>
    <p:sldId id="420" r:id="rId19"/>
    <p:sldId id="539" r:id="rId20"/>
    <p:sldId id="540" r:id="rId21"/>
    <p:sldId id="541" r:id="rId22"/>
    <p:sldId id="542" r:id="rId23"/>
    <p:sldId id="491" r:id="rId24"/>
    <p:sldId id="474" r:id="rId25"/>
    <p:sldId id="554" r:id="rId26"/>
    <p:sldId id="475" r:id="rId27"/>
    <p:sldId id="479" r:id="rId28"/>
    <p:sldId id="480" r:id="rId29"/>
    <p:sldId id="481" r:id="rId30"/>
    <p:sldId id="482" r:id="rId31"/>
    <p:sldId id="544" r:id="rId32"/>
    <p:sldId id="545" r:id="rId33"/>
    <p:sldId id="546" r:id="rId34"/>
    <p:sldId id="547" r:id="rId35"/>
    <p:sldId id="516" r:id="rId36"/>
    <p:sldId id="519" r:id="rId37"/>
    <p:sldId id="520" r:id="rId38"/>
    <p:sldId id="521" r:id="rId39"/>
    <p:sldId id="522" r:id="rId40"/>
    <p:sldId id="523" r:id="rId41"/>
    <p:sldId id="524" r:id="rId42"/>
    <p:sldId id="525" r:id="rId43"/>
    <p:sldId id="526" r:id="rId44"/>
    <p:sldId id="527" r:id="rId45"/>
    <p:sldId id="528" r:id="rId46"/>
    <p:sldId id="492" r:id="rId47"/>
    <p:sldId id="505" r:id="rId48"/>
    <p:sldId id="532" r:id="rId49"/>
    <p:sldId id="533" r:id="rId50"/>
    <p:sldId id="534" r:id="rId51"/>
    <p:sldId id="510" r:id="rId52"/>
    <p:sldId id="550" r:id="rId53"/>
    <p:sldId id="551" r:id="rId54"/>
    <p:sldId id="552" r:id="rId55"/>
    <p:sldId id="553" r:id="rId56"/>
    <p:sldId id="548" r:id="rId57"/>
    <p:sldId id="549" r:id="rId58"/>
    <p:sldId id="502" r:id="rId59"/>
    <p:sldId id="536" r:id="rId60"/>
    <p:sldId id="537" r:id="rId61"/>
    <p:sldId id="555" r:id="rId62"/>
    <p:sldId id="556" r:id="rId63"/>
    <p:sldId id="564" r:id="rId64"/>
    <p:sldId id="559" r:id="rId65"/>
    <p:sldId id="560" r:id="rId66"/>
    <p:sldId id="561" r:id="rId67"/>
    <p:sldId id="562" r:id="rId68"/>
    <p:sldId id="563" r:id="rId69"/>
    <p:sldId id="543" r:id="rId70"/>
    <p:sldId id="483" r:id="rId71"/>
    <p:sldId id="538" r:id="rId72"/>
    <p:sldId id="493" r:id="rId73"/>
    <p:sldId id="504" r:id="rId74"/>
    <p:sldId id="400" r:id="rId75"/>
    <p:sldId id="429" r:id="rId76"/>
    <p:sldId id="438" r:id="rId77"/>
    <p:sldId id="439" r:id="rId78"/>
    <p:sldId id="440" r:id="rId79"/>
    <p:sldId id="441" r:id="rId80"/>
    <p:sldId id="442" r:id="rId81"/>
    <p:sldId id="443" r:id="rId82"/>
    <p:sldId id="444" r:id="rId83"/>
    <p:sldId id="445" r:id="rId84"/>
    <p:sldId id="421" r:id="rId85"/>
    <p:sldId id="413" r:id="rId86"/>
    <p:sldId id="565" r:id="rId87"/>
    <p:sldId id="566" r:id="rId88"/>
    <p:sldId id="567" r:id="rId89"/>
    <p:sldId id="568" r:id="rId90"/>
    <p:sldId id="569" r:id="rId91"/>
    <p:sldId id="498" r:id="rId92"/>
    <p:sldId id="402" r:id="rId9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9167" autoAdjust="0"/>
  </p:normalViewPr>
  <p:slideViewPr>
    <p:cSldViewPr>
      <p:cViewPr>
        <p:scale>
          <a:sx n="66" d="100"/>
          <a:sy n="66" d="100"/>
        </p:scale>
        <p:origin x="-103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36"/>
    </p:cViewPr>
  </p:sorterViewPr>
  <p:notesViewPr>
    <p:cSldViewPr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81630-080F-4E35-9FB1-158D91134BFA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50071-2E90-44E1-ADF4-3CF0D8687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14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8AB190-3575-4480-9C2A-D48D0E2C3C64}" type="datetimeFigureOut">
              <a:rPr lang="ru-RU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B951D8-978D-4B26-94A5-5FFE80723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958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anslations/WCAG20-ru/WCAG20-ru-20130220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72C3C-0D66-4431-B3DF-221228B5C1BA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72C3C-0D66-4431-B3DF-221228B5C1BA}" type="slidenum">
              <a:rPr lang="ru-RU" smtClean="0"/>
              <a:pPr>
                <a:defRPr/>
              </a:pPr>
              <a:t>12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310332-BA7D-4811-BB94-457CB5220640}" type="slidenum">
              <a:rPr lang="ru-RU" smtClean="0"/>
              <a:pPr>
                <a:defRPr/>
              </a:pPr>
              <a:t>13</a:t>
            </a:fld>
            <a:endParaRPr 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14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213AF048-5587-F44C-A26C-58724CF8EA8D}" type="slidenum">
              <a:rPr lang="ru-RU" b="0"/>
              <a:pPr/>
              <a:t>19</a:t>
            </a:fld>
            <a:endParaRPr lang="ru-RU" b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0"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Карта объектов города/ края области</a:t>
            </a:r>
            <a:r>
              <a:rPr lang="ru-RU" sz="1200" dirty="0" smtClean="0"/>
              <a:t> Вы сможете легко найти вокзалы, государственные, медицинские и учебные заведения, кафе, рестораны, музеи, театры,  детские и спортивные комплексы и  многое другое –то что вам нужно.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Детальные описания объектов, событий и маршрутов. </a:t>
            </a:r>
            <a:r>
              <a:rPr lang="ru-RU" sz="1200" dirty="0" smtClean="0"/>
              <a:t>Вы сможете не только найти нужные вам объекты, но и узнать подробную информацию о работе того или иного учреждения, посмотреть историческую справку, уточнить контакты.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 </a:t>
            </a:r>
            <a:r>
              <a:rPr lang="ru-RU" sz="1200" b="1" dirty="0" smtClean="0"/>
              <a:t>Карта событий города. </a:t>
            </a:r>
            <a:r>
              <a:rPr lang="ru-RU" sz="1200" dirty="0" smtClean="0"/>
              <a:t>Вы будете всегда в курсе самых важных мероприятий города: официальных мероприятий, городских праздников, фестивалей и выставок.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Карта туристических маршрутов </a:t>
            </a:r>
            <a:r>
              <a:rPr lang="ru-RU" sz="1200" dirty="0" smtClean="0"/>
              <a:t>. Куда пойти в свободное время? Смотрите туристические маршруты на карте и выбирайте то, что вам интересно.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b="1" dirty="0" smtClean="0"/>
              <a:t>WCAG 2.0 </a:t>
            </a:r>
            <a:r>
              <a:rPr lang="en-US" dirty="0" smtClean="0"/>
              <a:t>-</a:t>
            </a:r>
            <a:r>
              <a:rPr lang="ru-RU" dirty="0" smtClean="0"/>
              <a:t> </a:t>
            </a:r>
            <a:r>
              <a:rPr lang="en-US" b="1" dirty="0" smtClean="0"/>
              <a:t>Web Content Accessibility Guidelines</a:t>
            </a:r>
            <a:endParaRPr lang="en-US" dirty="0" smtClean="0"/>
          </a:p>
          <a:p>
            <a:pPr marL="357188">
              <a:buClr>
                <a:srgbClr val="C00000"/>
              </a:buClr>
            </a:pPr>
            <a:r>
              <a:rPr lang="en-US" sz="1400" dirty="0" smtClean="0">
                <a:hlinkClick r:id="rId3"/>
              </a:rPr>
              <a:t>http://www.w3.org/Translations/WCAG20-ru/WCAG20-ru-20130220/</a:t>
            </a:r>
            <a:endParaRPr lang="en-US" sz="1400" dirty="0" smtClean="0"/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предлагает многочисленные рекомендации, направленные на обеспечение большей доступности веб-контента</a:t>
            </a:r>
            <a:r>
              <a:rPr lang="en-US" sz="1200" dirty="0" smtClean="0"/>
              <a:t> </a:t>
            </a:r>
            <a:r>
              <a:rPr lang="ru-RU" sz="1200" dirty="0" smtClean="0"/>
              <a:t>для более широкого круга пользователей с ограниченными возможностями здоровья.</a:t>
            </a:r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Для удовлетворения потребностей различных групп пользователей в различных ситуациях Руководство определяет три уровня соответствия: А (низший), АА (средний) и ААА (наивысший).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2. Применение стандарта </a:t>
            </a:r>
            <a:r>
              <a:rPr lang="en-US" b="0" dirty="0" smtClean="0"/>
              <a:t>wcag2.0 </a:t>
            </a:r>
            <a:r>
              <a:rPr lang="ru-RU" b="0" dirty="0" smtClean="0"/>
              <a:t>позволило сделать веб-контент доступным для более широкого круга пользователей с ограниченными возможностями здоровья.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3. Руководство по обеспечению веб-контента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Расшифровка пунктов стандарта </a:t>
            </a:r>
            <a:r>
              <a:rPr lang="en-US" sz="1200" dirty="0" smtClean="0"/>
              <a:t>wcag2.0</a:t>
            </a:r>
            <a:r>
              <a:rPr lang="ru-RU" sz="1200" dirty="0" smtClean="0"/>
              <a:t>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Оценка по трем уровням соответствия: А (низший), АА (средний) и ААА (наивысший).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Демонстрационный контент и ссылки на примеры.</a:t>
            </a:r>
          </a:p>
          <a:p>
            <a:pPr marL="571500" indent="-571500">
              <a:buFont typeface="Wingdings" pitchFamily="2" charset="2"/>
              <a:buChar char="ü"/>
            </a:pPr>
            <a:endParaRPr lang="ru-RU" sz="1200" dirty="0" smtClean="0"/>
          </a:p>
          <a:p>
            <a:r>
              <a:rPr lang="ru-RU" sz="1200" dirty="0" smtClean="0"/>
              <a:t>С помощью руководства по обеспечению доступности контента вы сможете проверить свой проект на предмет соответствия стандарту </a:t>
            </a:r>
            <a:r>
              <a:rPr lang="en-US" sz="1200" dirty="0" smtClean="0"/>
              <a:t>wcag2.0</a:t>
            </a:r>
            <a:r>
              <a:rPr lang="ru-RU" sz="1200" dirty="0" smtClean="0"/>
              <a:t> и вести необходимые корректировки</a:t>
            </a:r>
            <a:r>
              <a:rPr lang="en-US" sz="1200" dirty="0" smtClean="0"/>
              <a:t> </a:t>
            </a:r>
            <a:r>
              <a:rPr lang="ru-RU" sz="1200" dirty="0" smtClean="0"/>
              <a:t>в шаблоны и контент</a:t>
            </a:r>
          </a:p>
          <a:p>
            <a:endParaRPr lang="ru-RU" sz="1200" b="0" dirty="0" smtClean="0"/>
          </a:p>
          <a:p>
            <a:endParaRPr lang="ru-RU" sz="1200" b="0" dirty="0" smtClean="0"/>
          </a:p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sz="1200" b="1" dirty="0" smtClean="0"/>
              <a:t>Доработан раздел «Обращения граждан» 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Автоматизированный учет обращений.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Выбор темы обращения: «Дворы», «Дороги», «Незаконное строительство» и др.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Управление обращениями из личного кабинета: отслеживание статуса; создание/ удаление обращений.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1" dirty="0" smtClean="0"/>
              <a:t>2. Добавлен раздел «Телефоны экстренных служб и телефоны доверия»</a:t>
            </a:r>
            <a:r>
              <a:rPr lang="ru-RU" sz="1200" dirty="0" smtClean="0"/>
              <a:t>: все необходимые телефоны, по которым гражданин сможет обратится в трудных ситуациях</a:t>
            </a:r>
          </a:p>
          <a:p>
            <a:pPr marL="6286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/>
              <a:t>Шаблоны оптимизированы под планшеты</a:t>
            </a:r>
          </a:p>
          <a:p>
            <a:pPr indent="0">
              <a:buClr>
                <a:srgbClr val="C00000"/>
              </a:buClr>
              <a:buNone/>
            </a:pPr>
            <a:endParaRPr lang="ru-RU" sz="2000" dirty="0" smtClean="0"/>
          </a:p>
          <a:p>
            <a:pPr marL="628650" lvl="4" indent="-268288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/>
              <a:t>Оптимизирован код верстки, исправлены ошибки в работе </a:t>
            </a:r>
            <a:r>
              <a:rPr lang="ru-RU" dirty="0" err="1" smtClean="0"/>
              <a:t>информеров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dirty="0" smtClean="0"/>
          </a:p>
          <a:p>
            <a:pPr marL="228600" indent="-228600">
              <a:buFont typeface="+mj-lt"/>
              <a:buAutoNum type="arabicPeriod"/>
            </a:pPr>
            <a:endParaRPr lang="ru-RU" dirty="0" smtClean="0"/>
          </a:p>
          <a:p>
            <a:endParaRPr lang="ru-RU" b="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ü"/>
              <a:tabLst/>
              <a:defRPr/>
            </a:pPr>
            <a:endParaRPr lang="ru-RU" b="0" dirty="0" smtClean="0"/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endParaRPr lang="ru-RU" sz="1200" b="0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solidFill>
                  <a:prstClr val="black"/>
                </a:solidFill>
                <a:latin typeface="Calibri"/>
              </a:rPr>
              <a:pPr eaLnBrk="1" hangingPunct="1"/>
              <a:t>31</a:t>
            </a:fld>
            <a:endParaRPr lang="ru-RU" b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/>
              <a:t>Сматрфоны</a:t>
            </a:r>
            <a:r>
              <a:rPr lang="ru-RU" sz="1200" dirty="0" smtClean="0"/>
              <a:t> и планшеты становятся все более популярными инструментами для получения и потребления информации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 данным IDC, рынок ПК сокращается в два раза быстрее, чем ожидалось.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  <a:ea typeface="Calibri"/>
                <a:cs typeface="Calibri"/>
              </a:rPr>
              <a:pPr/>
              <a:t>32</a:t>
            </a:fld>
            <a:endParaRPr kumimoji="0" lang="en-US" sz="1200" dirty="0">
              <a:solidFill>
                <a:srgbClr val="000000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Информирование  граждан о государственных услугах и местах их предоставления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Обеспечение доступа к наиболее востребованным услугам (на примере штрафов ГИБДД)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Участие граждан в улучшении жизни города, края, области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Мобильный справочник городских объектов и телефонов доверия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Решение ориентировано на администрации города, края, области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Мобильное приложение для сайта государственной организации – это не  только возможность получать популярные электронные услуги в любой точке планеты, где есть доступ к сети </a:t>
            </a:r>
            <a:r>
              <a:rPr lang="ru-RU" dirty="0" err="1" smtClean="0"/>
              <a:t>Internet</a:t>
            </a:r>
            <a:r>
              <a:rPr lang="ru-RU" dirty="0" smtClean="0"/>
              <a:t>, но и  активно участвовать в диалоге с властями, быть в курсе важных событий и легко планировать свой досуг.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Гид по  государственным услугам с описанием необходимых документов, порядком и условий предоставления услуг (с показом популярных электронных услуг).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Возможность выбора тематики обращений и отслеживания статуса обращения.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Гид по административным и социальным объектам города</a:t>
            </a:r>
            <a:r>
              <a:rPr lang="ru-RU" sz="1200" dirty="0" smtClean="0"/>
              <a:t>, области, края – в виде интерактивной карты, с возможностью выбрать тип показываемых объектов и проложить маршрут (возможен показ ближайших к местонахождению пользователя объектов) и мобильный справочник объектов с адресами, телефонами и графиком работы.</a:t>
            </a:r>
            <a:endParaRPr lang="ru-RU" sz="800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Афиша  важных событий города </a:t>
            </a:r>
            <a:r>
              <a:rPr lang="ru-RU" sz="1200" dirty="0" smtClean="0"/>
              <a:t>-Вы будете всегда в курсе официальных мероприятий, городских праздников, фестивалей и выставок.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2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47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54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57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0471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58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142479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60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387925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61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86679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62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908409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63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462246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69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428078-2B84-4722-A7E1-BACA7193D56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E7CCB0-DBF4-42D8-BC0D-9994DCB0A7FE}" type="slidenum">
              <a:rPr lang="ru-RU" smtClean="0"/>
              <a:pPr>
                <a:defRPr/>
              </a:pPr>
              <a:t>80</a:t>
            </a:fld>
            <a:endParaRPr lang="ru-RU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81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82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291183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83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40661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84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844630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8213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1B4E9E-5F91-495B-8B3B-ADA5940E218B}" type="slidenum">
              <a:rPr lang="ru-RU" smtClean="0"/>
              <a:pPr>
                <a:defRPr/>
              </a:pPr>
              <a:t>7</a:t>
            </a:fld>
            <a:endParaRPr 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dirty="0" smtClean="0"/>
              <a:t>Мобильное приложение</a:t>
            </a:r>
            <a:r>
              <a:rPr lang="ru-RU" dirty="0" smtClean="0"/>
              <a:t>: </a:t>
            </a:r>
            <a:r>
              <a:rPr lang="ru-RU" dirty="0" err="1" smtClean="0"/>
              <a:t>Госуслуги</a:t>
            </a:r>
            <a:r>
              <a:rPr lang="ru-RU" dirty="0" smtClean="0"/>
              <a:t> и обращения в любое время, в любом месте</a:t>
            </a:r>
          </a:p>
          <a:p>
            <a:pPr eaLnBrk="1" hangingPunct="1"/>
            <a:r>
              <a:rPr lang="ru-RU" b="1" dirty="0" smtClean="0"/>
              <a:t>Интерактивная карта: </a:t>
            </a:r>
            <a:r>
              <a:rPr lang="ru-RU" dirty="0" smtClean="0"/>
              <a:t>Узнавайте, что находится рядом с вами.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83F2-B524-49FA-A81B-2BCB5FEFC482}" type="datetimeFigureOut">
              <a:rPr lang="ru-RU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66DD-E4D9-4888-8CB8-ABE355587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0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4F73-60AE-419D-91D1-CEA73712845A}" type="datetimeFigureOut">
              <a:rPr lang="ru-RU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F1A4-E4BE-4799-AD22-64A95DD31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78CF-349D-4FF6-93EB-B38C63BE0A28}" type="datetimeFigureOut">
              <a:rPr lang="ru-RU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0FE6-D6E1-4B0E-AA41-AC5EDC5DF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5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161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01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74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21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690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019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03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9C06-A193-4B3C-B6CF-1E07FA89147B}" type="datetimeFigureOut">
              <a:rPr lang="ru-RU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7E0-0C74-4ACF-9407-F3333BE9A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21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601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28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926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134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113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559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965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962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36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13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0621-8F09-484E-9451-01BDE75AC6A2}" type="datetimeFigureOut">
              <a:rPr lang="ru-RU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EDF14-A1AB-4967-BCDC-30C8D5B2C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39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04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207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147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058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761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993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0038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83F2-B524-49FA-A81B-2BCB5FEFC4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66DD-E4D9-4888-8CB8-ABE355587C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35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9C06-A193-4B3C-B6CF-1E07FA8914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7E0-0C74-4ACF-9407-F3333BE9A58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41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0621-8F09-484E-9451-01BDE75AC6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EDF14-A1AB-4967-BCDC-30C8D5B2C3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4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2449-9F3E-4264-A109-D29B8A76399F}" type="datetimeFigureOut">
              <a:rPr lang="ru-RU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9031-113D-4428-B497-E649A3CAE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71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2449-9F3E-4264-A109-D29B8A7639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9031-113D-4428-B497-E649A3CAE1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06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00AE-3AC6-4005-AF6E-9E2F1962CA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F22B-F482-450B-B377-64ADBB737A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92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5C55-8A8C-4EF2-8C63-97E48BE121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014D-A247-4775-9594-57D6A91354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32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2448-6793-4981-A8CF-AB43531BEE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296C-E8AE-4880-AF36-366F2FD446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4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7B24-BE34-4686-B6DC-10B87E769E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D6D-25D8-4A0A-A7AC-CEEB35BD4F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29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3846-3DE9-41EC-AC96-88BF685FA2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F9EA-D27B-49A9-9534-05197023FE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93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4F73-60AE-419D-91D1-CEA7371284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F1A4-E4BE-4799-AD22-64A95DD31E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968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78CF-349D-4FF6-93EB-B38C63BE0A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0FE6-D6E1-4B0E-AA41-AC5EDC5DF2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21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96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9B83F2-B524-49FA-A81B-2BCB5FEFC482}" type="datetimeFigureOut">
              <a:rPr lang="ru-RU" smtClean="0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A66DD-E4D9-4888-8CB8-ABE355587C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00AE-3AC6-4005-AF6E-9E2F1962CABE}" type="datetimeFigureOut">
              <a:rPr lang="ru-RU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F22B-F482-450B-B377-64ADBB737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00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39C06-A193-4B3C-B6CF-1E07FA89147B}" type="datetimeFigureOut">
              <a:rPr lang="ru-RU" smtClean="0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117E0-0C74-4ACF-9407-F3333BE9A5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4D0621-8F09-484E-9451-01BDE75AC6A2}" type="datetimeFigureOut">
              <a:rPr lang="ru-RU" smtClean="0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7EDF14-A1AB-4967-BCDC-30C8D5B2C3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152449-9F3E-4264-A109-D29B8A76399F}" type="datetimeFigureOut">
              <a:rPr lang="ru-RU" smtClean="0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09031-113D-4428-B497-E649A3CAE1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00AE-3AC6-4005-AF6E-9E2F1962CABE}" type="datetimeFigureOut">
              <a:rPr lang="ru-RU" smtClean="0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1F22B-F482-450B-B377-64ADBB737A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705C55-8A8C-4EF2-8C63-97E48BE121D8}" type="datetimeFigureOut">
              <a:rPr lang="ru-RU" smtClean="0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8B014D-A247-4775-9594-57D6A91354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002448-6793-4981-A8CF-AB43531BEE45}" type="datetimeFigureOut">
              <a:rPr lang="ru-RU" smtClean="0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8296C-E8AE-4880-AF36-366F2FD446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B07B24-BE34-4686-B6DC-10B87E769E14}" type="datetimeFigureOut">
              <a:rPr lang="ru-RU" smtClean="0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6BD6D-25D8-4A0A-A7AC-CEEB35BD4F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743846-3DE9-41EC-AC96-88BF685FA236}" type="datetimeFigureOut">
              <a:rPr lang="ru-RU" smtClean="0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0F9EA-D27B-49A9-9534-05197023FE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654F73-60AE-419D-91D1-CEA73712845A}" type="datetimeFigureOut">
              <a:rPr lang="ru-RU" smtClean="0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FF1A4-E4BE-4799-AD22-64A95DD31E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6178CF-349D-4FF6-93EB-B38C63BE0A28}" type="datetimeFigureOut">
              <a:rPr lang="ru-RU" smtClean="0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B0FE6-D6E1-4B0E-AA41-AC5EDC5DF2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5C55-8A8C-4EF2-8C63-97E48BE121D8}" type="datetimeFigureOut">
              <a:rPr lang="ru-RU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014D-A247-4775-9594-57D6A9135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6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2448-6793-4981-A8CF-AB43531BEE45}" type="datetimeFigureOut">
              <a:rPr lang="ru-RU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296C-E8AE-4880-AF36-366F2FD44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77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7B24-BE34-4686-B6DC-10B87E769E14}" type="datetimeFigureOut">
              <a:rPr lang="ru-RU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D6D-25D8-4A0A-A7AC-CEEB35BD4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5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3846-3DE9-41EC-AC96-88BF685FA236}" type="datetimeFigureOut">
              <a:rPr lang="ru-RU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F9EA-D27B-49A9-9534-05197023F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4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82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5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2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 smtClean="0"/>
              <a:pPr>
                <a:defRPr/>
              </a:pPr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marketplace.1c-bitrix.ru/solutions/bitrix.map/" TargetMode="Externa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marketplace.1c-bitrix.ru/solutions/bitrix.map/" TargetMode="Externa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://www.1c-bitrix.ru/support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rgbClr val="F72272"/>
              </a:gs>
              <a:gs pos="16000">
                <a:srgbClr val="FF36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38150" y="2901096"/>
            <a:ext cx="826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 «1С-Битрикс» для государственных организаций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81400" y="4343400"/>
            <a:ext cx="1981200" cy="0"/>
          </a:xfrm>
          <a:prstGeom prst="line">
            <a:avLst/>
          </a:prstGeom>
          <a:ln w="12700">
            <a:solidFill>
              <a:srgbClr val="FFA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1500" y="4648200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0" dirty="0" smtClean="0">
                <a:solidFill>
                  <a:schemeClr val="bg1"/>
                </a:solidFill>
                <a:latin typeface="+mn-lt"/>
              </a:rPr>
              <a:t>Имя Фамилия</a:t>
            </a:r>
          </a:p>
          <a:p>
            <a:pPr algn="ctr"/>
            <a:r>
              <a:rPr lang="ru-RU" b="0" dirty="0" smtClean="0">
                <a:solidFill>
                  <a:schemeClr val="bg1"/>
                </a:solidFill>
                <a:latin typeface="+mn-lt"/>
              </a:rPr>
              <a:t>должность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Picture 2" descr="C:\Users\filippov\Desktop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1219200"/>
            <a:ext cx="1187450" cy="7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1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109984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5"/>
            <a:ext cx="3551855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980728"/>
            <a:ext cx="5562153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+mn-lt"/>
                <a:cs typeface="+mn-cs"/>
              </a:rPr>
              <a:t>Готовая </a:t>
            </a:r>
            <a:r>
              <a:rPr lang="ru-RU" sz="2000" dirty="0">
                <a:solidFill>
                  <a:prstClr val="black"/>
                </a:solidFill>
                <a:latin typeface="+mn-lt"/>
                <a:cs typeface="+mn-cs"/>
              </a:rPr>
              <a:t>структура: разделы и </a:t>
            </a:r>
            <a:r>
              <a:rPr lang="ru-RU" sz="2000" dirty="0" smtClean="0">
                <a:solidFill>
                  <a:prstClr val="black"/>
                </a:solidFill>
                <a:latin typeface="+mn-lt"/>
                <a:cs typeface="+mn-cs"/>
              </a:rPr>
              <a:t>сервисы и </a:t>
            </a:r>
            <a:r>
              <a:rPr lang="ru-RU" sz="2000" dirty="0" err="1" smtClean="0">
                <a:solidFill>
                  <a:prstClr val="black"/>
                </a:solidFill>
                <a:latin typeface="+mn-lt"/>
                <a:cs typeface="+mn-cs"/>
              </a:rPr>
              <a:t>демо</a:t>
            </a:r>
            <a:r>
              <a:rPr lang="ru-RU" sz="2000" dirty="0" smtClean="0">
                <a:solidFill>
                  <a:prstClr val="black"/>
                </a:solidFill>
                <a:latin typeface="+mn-lt"/>
                <a:cs typeface="+mn-cs"/>
              </a:rPr>
              <a:t>-контент</a:t>
            </a:r>
            <a:endParaRPr lang="ru-RU" sz="2000" dirty="0">
              <a:solidFill>
                <a:prstClr val="black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+mn-lt"/>
                <a:cs typeface="+mn-cs"/>
              </a:rPr>
              <a:t>Соответствие </a:t>
            </a:r>
            <a:r>
              <a:rPr lang="ru-RU" sz="2000" dirty="0" smtClean="0">
                <a:solidFill>
                  <a:prstClr val="black"/>
                </a:solidFill>
                <a:latin typeface="+mn-lt"/>
                <a:cs typeface="+mn-cs"/>
              </a:rPr>
              <a:t>Законодательству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>
                <a:latin typeface="+mn-lt"/>
              </a:rPr>
              <a:t>Интеграция  </a:t>
            </a:r>
            <a:r>
              <a:rPr lang="ru-RU" sz="2000" dirty="0">
                <a:latin typeface="+mn-lt"/>
              </a:rPr>
              <a:t>с ЕСИА </a:t>
            </a:r>
            <a:endParaRPr lang="ru-RU" sz="2000" dirty="0" smtClean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>
                <a:latin typeface="+mn-lt"/>
              </a:rPr>
              <a:t>Новый </a:t>
            </a:r>
            <a:r>
              <a:rPr lang="ru-RU" sz="2000" dirty="0">
                <a:latin typeface="+mn-lt"/>
              </a:rPr>
              <a:t>адаптивный шаблон </a:t>
            </a:r>
            <a:r>
              <a:rPr lang="ru-RU" sz="2000" dirty="0" smtClean="0">
                <a:latin typeface="+mn-lt"/>
              </a:rPr>
              <a:t>дизайна</a:t>
            </a:r>
            <a:endParaRPr lang="ru-RU" sz="2000" dirty="0">
              <a:solidFill>
                <a:prstClr val="black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+mn-lt"/>
                <a:cs typeface="+mn-cs"/>
              </a:rPr>
              <a:t>Сервис «Обращения граждан»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+mn-lt"/>
                <a:cs typeface="+mn-cs"/>
              </a:rPr>
              <a:t>Высокая скорость работы «Композитный сайт»</a:t>
            </a:r>
            <a:endParaRPr lang="ru-RU" sz="2000" dirty="0">
              <a:solidFill>
                <a:prstClr val="black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+mn-lt"/>
                <a:cs typeface="+mn-cs"/>
              </a:rPr>
              <a:t>Мобильное приложение «Мой город»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+mn-lt"/>
                <a:cs typeface="+mn-cs"/>
              </a:rPr>
              <a:t>Версия для лиц с ограниченными физическими возможностями здоровья (WCAG2.0)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+mn-lt"/>
                <a:cs typeface="+mn-cs"/>
              </a:rPr>
              <a:t>Простое управление сайтом: автоматический мастер </a:t>
            </a:r>
            <a:r>
              <a:rPr lang="ru-RU" sz="2000" dirty="0" smtClean="0">
                <a:solidFill>
                  <a:prstClr val="black"/>
                </a:solidFill>
                <a:latin typeface="+mn-lt"/>
                <a:cs typeface="+mn-cs"/>
              </a:rPr>
              <a:t>установки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Arial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-3577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Calibri"/>
                <a:cs typeface="+mn-cs"/>
              </a:rPr>
              <a:t>1С-Битрикс: Официальный сайт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Calibri"/>
                <a:cs typeface="+mn-cs"/>
              </a:rPr>
              <a:t>государственной организации</a:t>
            </a:r>
            <a:endParaRPr lang="ru-RU" sz="36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8119" y="5373216"/>
            <a:ext cx="2421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FFC000"/>
                </a:solidFill>
                <a:latin typeface="Calibri"/>
                <a:cs typeface="+mn-cs"/>
              </a:rPr>
              <a:t>Более 900 </a:t>
            </a:r>
            <a:endParaRPr lang="en-US" sz="3600" b="1" dirty="0" smtClean="0">
              <a:solidFill>
                <a:srgbClr val="FFC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успешных проектов</a:t>
            </a: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71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467544" y="1268760"/>
            <a:ext cx="4608512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8775" indent="-358775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  <a:defRPr/>
            </a:pPr>
            <a:endParaRPr lang="ru-RU" dirty="0">
              <a:latin typeface="+mn-lt"/>
            </a:endParaRPr>
          </a:p>
          <a:p>
            <a:pPr marL="358775" indent="-358775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з</a:t>
            </a:r>
            <a:r>
              <a:rPr lang="ru-RU" dirty="0" smtClean="0">
                <a:latin typeface="+mn-lt"/>
              </a:rPr>
              <a:t>акон требует </a:t>
            </a:r>
            <a:r>
              <a:rPr lang="ru-RU" b="1" dirty="0" smtClean="0">
                <a:latin typeface="+mn-lt"/>
              </a:rPr>
              <a:t>получать </a:t>
            </a:r>
            <a:r>
              <a:rPr lang="ru-RU" b="1" dirty="0">
                <a:latin typeface="+mn-lt"/>
              </a:rPr>
              <a:t>письменное согласие </a:t>
            </a:r>
            <a:r>
              <a:rPr lang="ru-RU" dirty="0">
                <a:latin typeface="+mn-lt"/>
              </a:rPr>
              <a:t>у </a:t>
            </a:r>
            <a:r>
              <a:rPr lang="ru-RU" dirty="0" smtClean="0">
                <a:latin typeface="+mn-lt"/>
              </a:rPr>
              <a:t>посетителя сайта, </a:t>
            </a:r>
            <a:r>
              <a:rPr lang="ru-RU" dirty="0">
                <a:latin typeface="+mn-lt"/>
              </a:rPr>
              <a:t>клиента или подписчика на обработку, хранение и распространение персональных </a:t>
            </a:r>
            <a:r>
              <a:rPr lang="ru-RU" dirty="0" smtClean="0">
                <a:latin typeface="+mn-lt"/>
              </a:rPr>
              <a:t>данных</a:t>
            </a:r>
          </a:p>
          <a:p>
            <a:pPr marL="358775" indent="-358775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  <a:defRPr/>
            </a:pPr>
            <a:endParaRPr lang="ru-RU" dirty="0">
              <a:latin typeface="+mn-lt"/>
            </a:endParaRPr>
          </a:p>
          <a:p>
            <a:pPr marL="358775" indent="-358775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з</a:t>
            </a:r>
            <a:r>
              <a:rPr lang="ru-RU" dirty="0" smtClean="0">
                <a:latin typeface="+mn-lt"/>
              </a:rPr>
              <a:t>акон обязывает </a:t>
            </a:r>
            <a:r>
              <a:rPr lang="ru-RU" b="1" dirty="0" smtClean="0">
                <a:latin typeface="+mn-lt"/>
              </a:rPr>
              <a:t>публиковать политику </a:t>
            </a:r>
            <a:r>
              <a:rPr lang="ru-RU" dirty="0" smtClean="0">
                <a:latin typeface="+mn-lt"/>
              </a:rPr>
              <a:t>обращения с персональными данными в организации</a:t>
            </a:r>
            <a:endParaRPr lang="ru-RU" dirty="0">
              <a:latin typeface="+mn-lt"/>
            </a:endParaRPr>
          </a:p>
          <a:p>
            <a:pPr marL="358775" indent="-358775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  <a:defRPr/>
            </a:pPr>
            <a:endParaRPr lang="ru-RU" dirty="0">
              <a:latin typeface="+mn-lt"/>
            </a:endParaRPr>
          </a:p>
          <a:p>
            <a:pPr marL="358775" indent="-358775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з</a:t>
            </a:r>
            <a:r>
              <a:rPr lang="ru-RU" dirty="0" smtClean="0">
                <a:latin typeface="+mn-lt"/>
              </a:rPr>
              <a:t>акон разрешает запрашивать </a:t>
            </a:r>
            <a:r>
              <a:rPr lang="ru-RU" dirty="0">
                <a:latin typeface="+mn-lt"/>
              </a:rPr>
              <a:t>только те данные, которые нужны для </a:t>
            </a:r>
            <a:r>
              <a:rPr lang="ru-RU" b="1" dirty="0">
                <a:latin typeface="+mn-lt"/>
              </a:rPr>
              <a:t>конкретной </a:t>
            </a:r>
            <a:r>
              <a:rPr lang="ru-RU" b="1" dirty="0" smtClean="0">
                <a:latin typeface="+mn-lt"/>
              </a:rPr>
              <a:t>цели</a:t>
            </a:r>
          </a:p>
          <a:p>
            <a:pPr marL="358775" indent="-358775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  <a:defRPr/>
            </a:pPr>
            <a:endParaRPr lang="ru-RU" dirty="0">
              <a:latin typeface="+mn-lt"/>
            </a:endParaRPr>
          </a:p>
          <a:p>
            <a:pPr marL="358775" indent="-358775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+mn-lt"/>
              </a:rPr>
              <a:t>Закон требует </a:t>
            </a:r>
            <a:r>
              <a:rPr lang="ru-RU" b="1" dirty="0" smtClean="0">
                <a:latin typeface="+mn-lt"/>
              </a:rPr>
              <a:t>обеспечивать сохранность </a:t>
            </a:r>
            <a:r>
              <a:rPr lang="ru-RU" dirty="0" smtClean="0">
                <a:latin typeface="+mn-lt"/>
              </a:rPr>
              <a:t>персональных данных</a:t>
            </a:r>
            <a:endParaRPr lang="ru-RU" dirty="0">
              <a:latin typeface="+mn-lt"/>
            </a:endParaRPr>
          </a:p>
        </p:txBody>
      </p:sp>
      <p:sp>
        <p:nvSpPr>
          <p:cNvPr id="8198" name="Rectangle 2"/>
          <p:cNvSpPr txBox="1">
            <a:spLocks noChangeArrowheads="1"/>
          </p:cNvSpPr>
          <p:nvPr/>
        </p:nvSpPr>
        <p:spPr bwMode="auto">
          <a:xfrm>
            <a:off x="1691680" y="-27384"/>
            <a:ext cx="575022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dirty="0">
                <a:latin typeface="Calibri" pitchFamily="34" charset="0"/>
              </a:rPr>
              <a:t>Федеральный закон </a:t>
            </a:r>
            <a:r>
              <a:rPr lang="ru-RU" sz="3600" dirty="0" smtClean="0">
                <a:latin typeface="Calibri" pitchFamily="34" charset="0"/>
              </a:rPr>
              <a:t>№</a:t>
            </a:r>
            <a:r>
              <a:rPr lang="en-US" sz="3600" dirty="0" smtClean="0">
                <a:latin typeface="Calibri" pitchFamily="34" charset="0"/>
              </a:rPr>
              <a:t>152</a:t>
            </a:r>
            <a:endParaRPr lang="en-US" sz="3600" dirty="0">
              <a:latin typeface="Verdana" pitchFamily="34" charset="0"/>
            </a:endParaRPr>
          </a:p>
        </p:txBody>
      </p:sp>
      <p:pic>
        <p:nvPicPr>
          <p:cNvPr id="1026" name="Picture 2" descr="C:\Users\fedotov\Pictures\fing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562" y="1900324"/>
            <a:ext cx="3054886" cy="390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68252" y="735087"/>
            <a:ext cx="5623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400" dirty="0" smtClean="0">
                <a:latin typeface="Calibri" pitchFamily="34" charset="0"/>
              </a:rPr>
              <a:t>«О персональных данных»</a:t>
            </a:r>
            <a:endParaRPr lang="ru-RU" sz="2400" dirty="0">
              <a:latin typeface="Calibri" pitchFamily="34" charset="0"/>
            </a:endParaRP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939440" y="943555"/>
            <a:ext cx="7265119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C000"/>
              </a:buClr>
              <a:buSzPct val="132000"/>
              <a:defRPr/>
            </a:pPr>
            <a:r>
              <a:rPr lang="ru-RU" dirty="0">
                <a:latin typeface="+mn-lt"/>
              </a:rPr>
              <a:t>Все органы власти и местного самоуправления должны иметь официальный сайт и обеспечивать раскрытие информации</a:t>
            </a:r>
          </a:p>
          <a:p>
            <a:pPr algn="ctr">
              <a:buClr>
                <a:srgbClr val="FFC000"/>
              </a:buClr>
              <a:buSzPct val="132000"/>
              <a:defRPr/>
            </a:pPr>
            <a:endParaRPr lang="ru-RU" sz="3600" dirty="0">
              <a:latin typeface="+mn-lt"/>
            </a:endParaRPr>
          </a:p>
          <a:p>
            <a:pPr algn="ctr">
              <a:buClr>
                <a:srgbClr val="FFC000"/>
              </a:buClr>
              <a:buSzPct val="132000"/>
              <a:defRPr/>
            </a:pPr>
            <a:r>
              <a:rPr lang="ru-RU" dirty="0">
                <a:latin typeface="+mn-lt"/>
              </a:rPr>
              <a:t>Закон вводит понятие </a:t>
            </a:r>
            <a:r>
              <a:rPr lang="ru-RU" b="1" dirty="0" smtClean="0">
                <a:latin typeface="+mn-lt"/>
              </a:rPr>
              <a:t>официального сайта </a:t>
            </a:r>
            <a:endParaRPr lang="ru-RU" dirty="0" smtClean="0">
              <a:latin typeface="+mn-lt"/>
            </a:endParaRPr>
          </a:p>
          <a:p>
            <a:pPr algn="ctr">
              <a:buClr>
                <a:srgbClr val="FFC000"/>
              </a:buClr>
              <a:buSzPct val="132000"/>
              <a:defRPr/>
            </a:pPr>
            <a:endParaRPr lang="ru-RU" sz="3600" dirty="0">
              <a:latin typeface="+mn-lt"/>
            </a:endParaRPr>
          </a:p>
          <a:p>
            <a:pPr algn="ctr">
              <a:buClr>
                <a:srgbClr val="FFC000"/>
              </a:buClr>
              <a:buSzPct val="132000"/>
              <a:defRPr/>
            </a:pPr>
            <a:r>
              <a:rPr lang="ru-RU" dirty="0">
                <a:latin typeface="+mn-lt"/>
              </a:rPr>
              <a:t>Закон вводит </a:t>
            </a:r>
            <a:r>
              <a:rPr lang="ru-RU" b="1" dirty="0" smtClean="0">
                <a:latin typeface="+mn-lt"/>
              </a:rPr>
              <a:t>обязательную </a:t>
            </a:r>
            <a:r>
              <a:rPr lang="ru-RU" dirty="0" smtClean="0">
                <a:latin typeface="+mn-lt"/>
              </a:rPr>
              <a:t>открытость </a:t>
            </a:r>
            <a:r>
              <a:rPr lang="ru-RU" dirty="0">
                <a:latin typeface="+mn-lt"/>
              </a:rPr>
              <a:t>информации, кроме персональных данных и информации ограниченного доступа. </a:t>
            </a:r>
            <a:endParaRPr lang="ru-RU" dirty="0" smtClean="0">
              <a:latin typeface="+mn-lt"/>
            </a:endParaRPr>
          </a:p>
          <a:p>
            <a:pPr algn="ctr">
              <a:buClr>
                <a:srgbClr val="FFC000"/>
              </a:buClr>
              <a:buSzPct val="132000"/>
              <a:defRPr/>
            </a:pPr>
            <a:endParaRPr lang="ru-RU" sz="3600" dirty="0">
              <a:latin typeface="+mn-lt"/>
            </a:endParaRPr>
          </a:p>
          <a:p>
            <a:pPr algn="ctr">
              <a:buClr>
                <a:srgbClr val="FFC000"/>
              </a:buClr>
              <a:buSzPct val="132000"/>
              <a:defRPr/>
            </a:pPr>
            <a:r>
              <a:rPr lang="ru-RU" dirty="0">
                <a:latin typeface="+mn-lt"/>
              </a:rPr>
              <a:t>Закон детально расписывает правила раскрытия информации о деятельности органа </a:t>
            </a:r>
            <a:r>
              <a:rPr lang="ru-RU" dirty="0" smtClean="0">
                <a:latin typeface="+mn-lt"/>
              </a:rPr>
              <a:t>власти</a:t>
            </a:r>
            <a:endParaRPr lang="ru-RU" dirty="0">
              <a:latin typeface="+mn-lt"/>
            </a:endParaRPr>
          </a:p>
          <a:p>
            <a:pPr algn="ctr">
              <a:buClr>
                <a:srgbClr val="FFC000"/>
              </a:buClr>
              <a:buSzPct val="132000"/>
              <a:defRPr/>
            </a:pPr>
            <a:endParaRPr lang="ru-RU" sz="3600" dirty="0">
              <a:latin typeface="+mn-lt"/>
            </a:endParaRPr>
          </a:p>
          <a:p>
            <a:pPr algn="ctr">
              <a:buClr>
                <a:srgbClr val="FFC000"/>
              </a:buClr>
              <a:buSzPct val="132000"/>
              <a:defRPr/>
            </a:pPr>
            <a:r>
              <a:rPr lang="ru-RU" dirty="0" smtClean="0">
                <a:latin typeface="+mn-lt"/>
              </a:rPr>
              <a:t>Закон</a:t>
            </a:r>
            <a:r>
              <a:rPr lang="ru-RU" b="1" dirty="0" smtClean="0">
                <a:latin typeface="+mn-lt"/>
              </a:rPr>
              <a:t> обязывает </a:t>
            </a:r>
            <a:r>
              <a:rPr lang="ru-RU" dirty="0" smtClean="0">
                <a:latin typeface="+mn-lt"/>
              </a:rPr>
              <a:t>регистрировать </a:t>
            </a:r>
            <a:r>
              <a:rPr lang="ru-RU" dirty="0">
                <a:latin typeface="+mn-lt"/>
              </a:rPr>
              <a:t>обращения граждан и неявно указывает на преимущества процедуры с помощью сайта</a:t>
            </a:r>
          </a:p>
          <a:p>
            <a:pPr algn="ctr">
              <a:buClr>
                <a:srgbClr val="FFC000"/>
              </a:buClr>
              <a:buSzPct val="132000"/>
              <a:defRPr/>
            </a:pPr>
            <a:endParaRPr lang="ru-RU" sz="3200" dirty="0">
              <a:latin typeface="+mn-lt"/>
            </a:endParaRPr>
          </a:p>
        </p:txBody>
      </p:sp>
      <p:sp>
        <p:nvSpPr>
          <p:cNvPr id="8198" name="Rectangle 2"/>
          <p:cNvSpPr txBox="1">
            <a:spLocks noChangeArrowheads="1"/>
          </p:cNvSpPr>
          <p:nvPr/>
        </p:nvSpPr>
        <p:spPr bwMode="auto">
          <a:xfrm>
            <a:off x="1414066" y="-27384"/>
            <a:ext cx="625427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dirty="0">
                <a:latin typeface="Calibri" pitchFamily="34" charset="0"/>
              </a:rPr>
              <a:t>Федеральный закон №</a:t>
            </a:r>
            <a:r>
              <a:rPr lang="ru-RU" sz="3600" dirty="0" smtClean="0">
                <a:latin typeface="Calibri" pitchFamily="34" charset="0"/>
              </a:rPr>
              <a:t>8</a:t>
            </a:r>
            <a:endParaRPr lang="en-US" sz="3600" dirty="0">
              <a:latin typeface="Verdana" pitchFamily="34" charset="0"/>
            </a:endParaRPr>
          </a:p>
        </p:txBody>
      </p:sp>
      <p:pic>
        <p:nvPicPr>
          <p:cNvPr id="5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792542" y="1807651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794755" y="2671747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779912" y="3751867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779912" y="4831987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3590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</p:txBody>
      </p:sp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>
            <a:off x="611386" y="1128801"/>
            <a:ext cx="799306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Clr>
                <a:srgbClr val="FFC000"/>
              </a:buClr>
              <a:buSzPct val="113000"/>
              <a:buFont typeface="+mj-lt"/>
              <a:buAutoNum type="arabicPeriod"/>
              <a:defRPr/>
            </a:pPr>
            <a:r>
              <a:rPr lang="ru-RU" sz="2000" dirty="0" smtClean="0">
                <a:latin typeface="+mn-lt"/>
              </a:rPr>
              <a:t>«О </a:t>
            </a:r>
            <a:r>
              <a:rPr lang="ru-RU" sz="2000" dirty="0">
                <a:latin typeface="+mn-lt"/>
              </a:rPr>
              <a:t>порядке рассмотрения обращений граждан Российской Федерации» </a:t>
            </a:r>
            <a:r>
              <a:rPr lang="ru-RU" sz="2000" b="1" dirty="0">
                <a:latin typeface="+mn-lt"/>
              </a:rPr>
              <a:t>от 06.05.2006 года N 59-ФЗ</a:t>
            </a:r>
            <a:r>
              <a:rPr lang="ru-RU" sz="2000" dirty="0">
                <a:latin typeface="+mn-lt"/>
              </a:rPr>
              <a:t>.</a:t>
            </a:r>
          </a:p>
          <a:p>
            <a:pPr marL="457200" indent="-457200">
              <a:buClr>
                <a:srgbClr val="FFC000"/>
              </a:buClr>
              <a:buSzPct val="113000"/>
              <a:buFont typeface="+mj-lt"/>
              <a:buAutoNum type="arabicPeriod"/>
              <a:defRPr/>
            </a:pPr>
            <a:endParaRPr lang="ru-RU" sz="2000" dirty="0">
              <a:latin typeface="+mn-lt"/>
            </a:endParaRPr>
          </a:p>
          <a:p>
            <a:pPr marL="457200" indent="-457200">
              <a:buClr>
                <a:srgbClr val="FFC000"/>
              </a:buClr>
              <a:buSzPct val="113000"/>
              <a:buFont typeface="+mj-lt"/>
              <a:buAutoNum type="arabicPeriod"/>
              <a:defRPr/>
            </a:pPr>
            <a:r>
              <a:rPr lang="ru-RU" sz="2000" dirty="0" smtClean="0">
                <a:latin typeface="+mn-lt"/>
              </a:rPr>
              <a:t>«О </a:t>
            </a:r>
            <a:r>
              <a:rPr lang="ru-RU" sz="2000" dirty="0">
                <a:latin typeface="+mn-lt"/>
              </a:rPr>
              <a:t>размещении заказов на поставки товаров, выполнение работ, оказание услуг для государственных и муниципальных нужд» </a:t>
            </a:r>
            <a:r>
              <a:rPr lang="ru-RU" sz="2000" b="1" dirty="0">
                <a:latin typeface="+mn-lt"/>
              </a:rPr>
              <a:t>от 21.07.2005 года N 94-ФЗ </a:t>
            </a:r>
            <a:r>
              <a:rPr lang="ru-RU" sz="2000" dirty="0">
                <a:latin typeface="+mn-lt"/>
              </a:rPr>
              <a:t>в части: Информационное обеспечение размещения заказов (статья 16 часть 1).</a:t>
            </a:r>
          </a:p>
          <a:p>
            <a:pPr marL="457200" indent="-457200">
              <a:buClr>
                <a:srgbClr val="FFC000"/>
              </a:buClr>
              <a:buSzPct val="113000"/>
              <a:buFont typeface="+mj-lt"/>
              <a:buAutoNum type="arabicPeriod"/>
              <a:defRPr/>
            </a:pPr>
            <a:endParaRPr lang="ru-RU" sz="2000" dirty="0">
              <a:latin typeface="+mn-lt"/>
            </a:endParaRPr>
          </a:p>
          <a:p>
            <a:pPr marL="457200" indent="-457200">
              <a:buClr>
                <a:srgbClr val="FFC000"/>
              </a:buClr>
              <a:buSzPct val="113000"/>
              <a:buFont typeface="+mj-lt"/>
              <a:buAutoNum type="arabicPeriod"/>
              <a:defRPr/>
            </a:pPr>
            <a:r>
              <a:rPr lang="ru-RU" sz="2000" dirty="0" smtClean="0">
                <a:latin typeface="+mn-lt"/>
              </a:rPr>
              <a:t>«Градостроительный </a:t>
            </a:r>
            <a:r>
              <a:rPr lang="ru-RU" sz="2000" dirty="0">
                <a:latin typeface="+mn-lt"/>
              </a:rPr>
              <a:t>кодекс РФ» от 29.12.2004 </a:t>
            </a:r>
            <a:r>
              <a:rPr lang="ru-RU" sz="2000" b="1" dirty="0">
                <a:latin typeface="+mn-lt"/>
              </a:rPr>
              <a:t>N 190-ФЗ </a:t>
            </a:r>
            <a:r>
              <a:rPr lang="ru-RU" sz="2000" dirty="0">
                <a:latin typeface="+mn-lt"/>
              </a:rPr>
              <a:t>в </a:t>
            </a:r>
            <a:r>
              <a:rPr lang="ru-RU" sz="2000" dirty="0" smtClean="0">
                <a:latin typeface="+mn-lt"/>
              </a:rPr>
              <a:t>части: Публикация </a:t>
            </a:r>
            <a:r>
              <a:rPr lang="ru-RU" sz="2000" dirty="0">
                <a:latin typeface="+mn-lt"/>
              </a:rPr>
              <a:t>проекта генерального плана на официальном сайте поселения, городского округа, проекта положений о территориальном планировании (статья 24 часть 9).</a:t>
            </a:r>
            <a:endParaRPr lang="ru-RU" dirty="0"/>
          </a:p>
          <a:p>
            <a:pPr marL="457200" indent="-457200">
              <a:buClr>
                <a:srgbClr val="FFC000"/>
              </a:buClr>
              <a:buSzPct val="113000"/>
              <a:buFont typeface="+mj-lt"/>
              <a:buAutoNum type="arabicPeriod"/>
              <a:defRPr/>
            </a:pPr>
            <a:endParaRPr lang="ru-RU" sz="2000" dirty="0">
              <a:latin typeface="+mn-lt"/>
            </a:endParaRPr>
          </a:p>
          <a:p>
            <a:pPr marL="457200" indent="-457200">
              <a:buClr>
                <a:srgbClr val="FFC000"/>
              </a:buClr>
              <a:buSzPct val="113000"/>
              <a:buFont typeface="+mj-lt"/>
              <a:buAutoNum type="arabicPeriod"/>
              <a:defRPr/>
            </a:pPr>
            <a:r>
              <a:rPr lang="ru-RU" sz="2000" dirty="0" smtClean="0">
                <a:latin typeface="+mn-lt"/>
              </a:rPr>
              <a:t>Приказ </a:t>
            </a:r>
            <a:r>
              <a:rPr lang="ru-RU" sz="2000" dirty="0">
                <a:latin typeface="+mn-lt"/>
              </a:rPr>
              <a:t>Минэкономразвития РФ </a:t>
            </a:r>
            <a:r>
              <a:rPr lang="ru-RU" sz="2000" b="1" dirty="0">
                <a:latin typeface="+mn-lt"/>
              </a:rPr>
              <a:t>от 16 ноября 2009 г. N 470 </a:t>
            </a:r>
            <a:r>
              <a:rPr lang="ru-RU" sz="2000" dirty="0">
                <a:latin typeface="+mn-lt"/>
              </a:rPr>
              <a:t>«О Требованиях к технологическим, программным и лингвистическим средствам обеспечения пользования официальными сайтами федеральных органов исполнительной власти»</a:t>
            </a:r>
          </a:p>
        </p:txBody>
      </p:sp>
      <p:sp>
        <p:nvSpPr>
          <p:cNvPr id="9222" name="Rectangle 2"/>
          <p:cNvSpPr txBox="1">
            <a:spLocks noChangeArrowheads="1"/>
          </p:cNvSpPr>
          <p:nvPr/>
        </p:nvSpPr>
        <p:spPr bwMode="auto">
          <a:xfrm>
            <a:off x="796789" y="142528"/>
            <a:ext cx="755042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3600" dirty="0">
                <a:latin typeface="+mn-lt"/>
              </a:rPr>
              <a:t>Решение учитывает требования </a:t>
            </a:r>
            <a:r>
              <a:rPr lang="ru-RU" sz="3600" dirty="0" smtClean="0">
                <a:latin typeface="+mn-lt"/>
              </a:rPr>
              <a:t>законодательства</a:t>
            </a:r>
            <a:endParaRPr lang="en-US" sz="3600" dirty="0">
              <a:latin typeface="+mn-lt"/>
              <a:cs typeface="Calibri" pitchFamily="34" charset="0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19672" y="-14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dirty="0" smtClean="0">
                <a:latin typeface="Calibri" pitchFamily="34" charset="0"/>
              </a:rPr>
              <a:t>Мастер установки</a:t>
            </a:r>
            <a:endParaRPr lang="en-US" sz="3600" dirty="0">
              <a:latin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10782" r="9460" b="7817"/>
          <a:stretch/>
        </p:blipFill>
        <p:spPr>
          <a:xfrm>
            <a:off x="824114" y="1412776"/>
            <a:ext cx="7587075" cy="4184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10782" r="18648" b="20541"/>
          <a:stretch/>
        </p:blipFill>
        <p:spPr>
          <a:xfrm>
            <a:off x="985439" y="1358116"/>
            <a:ext cx="7264424" cy="43975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t="10781" r="11431" b="11182"/>
          <a:stretch/>
        </p:blipFill>
        <p:spPr>
          <a:xfrm>
            <a:off x="713948" y="1364733"/>
            <a:ext cx="7716103" cy="43910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t="10782" r="7151" b="7817"/>
          <a:stretch/>
        </p:blipFill>
        <p:spPr>
          <a:xfrm>
            <a:off x="596854" y="1412775"/>
            <a:ext cx="7836207" cy="41848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0782" r="8264" b="7817"/>
          <a:stretch/>
        </p:blipFill>
        <p:spPr>
          <a:xfrm>
            <a:off x="656905" y="1412776"/>
            <a:ext cx="7716104" cy="41848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9019" r="7151" b="10942"/>
          <a:stretch/>
        </p:blipFill>
        <p:spPr>
          <a:xfrm>
            <a:off x="713948" y="1389585"/>
            <a:ext cx="7836206" cy="4366042"/>
          </a:xfrm>
          <a:prstGeom prst="rect">
            <a:avLst/>
          </a:prstGeom>
        </p:spPr>
      </p:pic>
      <p:pic>
        <p:nvPicPr>
          <p:cNvPr id="15" name="Picture 2" descr="C:\Users\filippov\Desktop\Untitled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173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837"/>
            <a:ext cx="9144000" cy="579347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96603" y="-99392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dirty="0" smtClean="0">
                <a:latin typeface="Calibri" pitchFamily="34" charset="0"/>
              </a:rPr>
              <a:t>Главная</a:t>
            </a:r>
            <a:endParaRPr lang="en-US" sz="3600" dirty="0">
              <a:latin typeface="Verdana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" y="836712"/>
            <a:ext cx="8887409" cy="5630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340768"/>
            <a:ext cx="8460432" cy="536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48680"/>
            <a:ext cx="9144000" cy="57934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96603" y="-27384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dirty="0" smtClean="0">
                <a:latin typeface="Calibri" pitchFamily="34" charset="0"/>
              </a:rPr>
              <a:t>Услуги</a:t>
            </a:r>
            <a:endParaRPr lang="en-US" sz="3600" dirty="0">
              <a:latin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08981"/>
            <a:ext cx="8460432" cy="53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1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548680"/>
            <a:ext cx="9144000" cy="57934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96603" y="-27384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dirty="0" smtClean="0">
                <a:latin typeface="Calibri" pitchFamily="34" charset="0"/>
              </a:rPr>
              <a:t>Обращения граждан</a:t>
            </a:r>
            <a:endParaRPr lang="en-US" sz="36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13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96603" y="-27384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dirty="0" smtClean="0">
                <a:latin typeface="Calibri" pitchFamily="34" charset="0"/>
              </a:rPr>
              <a:t>Статическая страница</a:t>
            </a:r>
            <a:endParaRPr lang="en-US" sz="3600" dirty="0">
              <a:latin typeface="Verdan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548680"/>
            <a:ext cx="9144000" cy="57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2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1671215" y="-27384"/>
            <a:ext cx="58531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lang="ru-RU" sz="3600" b="0" dirty="0">
                <a:solidFill>
                  <a:srgbClr val="0D0D0D"/>
                </a:solidFill>
                <a:latin typeface="Calibri" charset="0"/>
              </a:rPr>
              <a:t>Мобильная версия</a:t>
            </a:r>
            <a:endParaRPr lang="en-US" sz="3600" b="0" dirty="0">
              <a:solidFill>
                <a:srgbClr val="0D0D0D"/>
              </a:solidFill>
              <a:latin typeface="Verdana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08912" y="916732"/>
            <a:ext cx="2812080" cy="4960540"/>
            <a:chOff x="1008912" y="916732"/>
            <a:chExt cx="3021720" cy="5482312"/>
          </a:xfrm>
        </p:grpSpPr>
        <p:pic>
          <p:nvPicPr>
            <p:cNvPr id="9" name="Изображение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916732"/>
              <a:ext cx="2808312" cy="548231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255"/>
            <a:stretch/>
          </p:blipFill>
          <p:spPr>
            <a:xfrm>
              <a:off x="1008912" y="1486142"/>
              <a:ext cx="3021720" cy="3952633"/>
            </a:xfrm>
            <a:prstGeom prst="rect">
              <a:avLst/>
            </a:prstGeom>
          </p:spPr>
        </p:pic>
      </p:grp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508104" y="916732"/>
            <a:ext cx="2898136" cy="4960540"/>
            <a:chOff x="5205561" y="916732"/>
            <a:chExt cx="3022845" cy="5482312"/>
          </a:xfrm>
        </p:grpSpPr>
        <p:pic>
          <p:nvPicPr>
            <p:cNvPr id="11" name="Изображение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2080" y="916732"/>
              <a:ext cx="2808312" cy="548231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257"/>
            <a:stretch/>
          </p:blipFill>
          <p:spPr>
            <a:xfrm>
              <a:off x="5205561" y="1484784"/>
              <a:ext cx="3022845" cy="3953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32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18803"/>
            <a:ext cx="2971800" cy="2971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50170" y="2315872"/>
            <a:ext cx="4493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+mn-lt"/>
              </a:rPr>
              <a:t>ПРИВЕТ,</a:t>
            </a:r>
            <a:endParaRPr lang="ru-RU" sz="6000" b="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94274" y="3505200"/>
            <a:ext cx="368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 smtClean="0">
                <a:latin typeface="+mn-lt"/>
              </a:rPr>
              <a:t>я руковожу …………………………………</a:t>
            </a:r>
            <a:endParaRPr lang="ru-RU" sz="1600" b="0" dirty="0">
              <a:latin typeface="+mn-lt"/>
            </a:endParaRPr>
          </a:p>
        </p:txBody>
      </p:sp>
      <p:pic>
        <p:nvPicPr>
          <p:cNvPr id="17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8" y="1844824"/>
            <a:ext cx="4087680" cy="2987614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15616" y="116632"/>
            <a:ext cx="6912768" cy="1035013"/>
          </a:xfrm>
          <a:prstGeom prst="rect">
            <a:avLst/>
          </a:prstGeom>
        </p:spPr>
        <p:txBody>
          <a:bodyPr vert="horz" lIns="91432" tIns="45716" rIns="91432" bIns="45716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dirty="0">
                <a:latin typeface="+mn-lt"/>
              </a:rPr>
              <a:t>Интерактивная карта </a:t>
            </a:r>
            <a:r>
              <a:rPr lang="ru-RU" sz="8000" dirty="0" smtClean="0">
                <a:latin typeface="+mn-lt"/>
              </a:rPr>
              <a:t>объектов</a:t>
            </a:r>
            <a:endParaRPr lang="ru-RU" sz="8000" dirty="0">
              <a:latin typeface="+mn-lt"/>
            </a:endParaRPr>
          </a:p>
          <a:p>
            <a:endParaRPr lang="ru-RU" sz="2850" dirty="0">
              <a:latin typeface="+mn-lt"/>
            </a:endParaRPr>
          </a:p>
          <a:p>
            <a:r>
              <a:rPr lang="ru-RU" sz="3700" dirty="0">
                <a:latin typeface="+mn-lt"/>
              </a:rPr>
              <a:t>Универсальное решение для визуализации картографических данных </a:t>
            </a:r>
            <a:endParaRPr lang="en-US" sz="3700" dirty="0">
              <a:latin typeface="+mn-lt"/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484784"/>
            <a:ext cx="46972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2000" dirty="0">
                <a:latin typeface="Calibri"/>
                <a:ea typeface="Calibri"/>
                <a:cs typeface="Calibri"/>
              </a:rPr>
              <a:t>Карта объектов, событий и маршрутов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2000" dirty="0">
                <a:latin typeface="Calibri"/>
                <a:ea typeface="Calibri"/>
                <a:cs typeface="Calibri"/>
              </a:rPr>
              <a:t>Неограниченная вложенность категорий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2000" dirty="0">
                <a:latin typeface="Calibri"/>
                <a:ea typeface="Calibri"/>
                <a:cs typeface="Calibri"/>
              </a:rPr>
              <a:t>Загрузка данных из модуля или извне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2000" dirty="0">
                <a:latin typeface="Calibri"/>
                <a:ea typeface="Calibri"/>
                <a:cs typeface="Calibri"/>
              </a:rPr>
              <a:t>Прокладка маршрутов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2000" dirty="0">
                <a:latin typeface="Calibri"/>
                <a:ea typeface="Calibri"/>
                <a:cs typeface="Calibri"/>
              </a:rPr>
              <a:t>Шаблон для мобильных устройств</a:t>
            </a:r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2000" dirty="0">
                <a:latin typeface="Calibri"/>
                <a:ea typeface="Calibri"/>
                <a:cs typeface="Calibri"/>
              </a:rPr>
              <a:t>Гибкие настройки и </a:t>
            </a:r>
            <a:r>
              <a:rPr lang="en-US" sz="2000" dirty="0">
                <a:latin typeface="Calibri"/>
                <a:ea typeface="Calibri"/>
                <a:cs typeface="Calibri"/>
              </a:rPr>
              <a:t>API </a:t>
            </a:r>
            <a:r>
              <a:rPr lang="ru-RU" sz="2000" dirty="0">
                <a:latin typeface="Calibri"/>
                <a:ea typeface="Calibri"/>
                <a:cs typeface="Calibri"/>
              </a:rPr>
              <a:t>для разработчиков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55776" y="5705767"/>
            <a:ext cx="3924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5"/>
              </a:rPr>
              <a:t>marketplace.1c-bitrix.ru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389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268760"/>
            <a:ext cx="61206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Поддержка </a:t>
            </a:r>
            <a:r>
              <a:rPr lang="ru-RU" sz="2000" dirty="0" err="1" smtClean="0">
                <a:latin typeface="+mn-lt"/>
              </a:rPr>
              <a:t>Яндекс.Карты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и </a:t>
            </a:r>
            <a:r>
              <a:rPr lang="ru-RU" sz="2000" dirty="0" err="1">
                <a:latin typeface="+mn-lt"/>
              </a:rPr>
              <a:t>Google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Maps</a:t>
            </a:r>
            <a:r>
              <a:rPr lang="ru-RU" sz="2000" dirty="0">
                <a:latin typeface="+mn-lt"/>
              </a:rPr>
              <a:t> </a:t>
            </a:r>
            <a:endParaRPr lang="ru-RU" sz="2000" dirty="0" smtClean="0">
              <a:latin typeface="+mn-lt"/>
            </a:endParaRPr>
          </a:p>
          <a:p>
            <a:pPr marL="342900" indent="-342900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Единый источник данных и </a:t>
            </a:r>
            <a:r>
              <a:rPr lang="ru-RU" sz="2000" dirty="0">
                <a:latin typeface="+mn-lt"/>
              </a:rPr>
              <a:t>для мобильной 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и для десктоп версии</a:t>
            </a:r>
            <a:endParaRPr lang="ru-RU" sz="2000" dirty="0">
              <a:latin typeface="+mn-lt"/>
            </a:endParaRPr>
          </a:p>
          <a:p>
            <a:pPr marL="342900" lvl="0" indent="-342900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</a:pPr>
            <a:endParaRPr lang="ru-RU" sz="2000" dirty="0" smtClean="0">
              <a:latin typeface="+mn-lt"/>
            </a:endParaRPr>
          </a:p>
          <a:p>
            <a:pPr marL="342900" lvl="0" indent="-342900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</a:pPr>
            <a:r>
              <a:rPr lang="ru-RU" sz="2000" dirty="0" err="1" smtClean="0">
                <a:latin typeface="+mn-lt"/>
              </a:rPr>
              <a:t>Кастомизация</a:t>
            </a:r>
            <a:r>
              <a:rPr lang="ru-RU" sz="2000" dirty="0" smtClean="0">
                <a:latin typeface="+mn-lt"/>
              </a:rPr>
              <a:t> внешнего вида (пользовательские маркеры, размеры карты, цвета </a:t>
            </a:r>
            <a:r>
              <a:rPr lang="ru-RU" sz="2000" dirty="0">
                <a:latin typeface="+mn-lt"/>
              </a:rPr>
              <a:t>линий </a:t>
            </a:r>
            <a:r>
              <a:rPr lang="ru-RU" sz="2000" dirty="0" smtClean="0">
                <a:latin typeface="+mn-lt"/>
              </a:rPr>
              <a:t>, текст сообщений и </a:t>
            </a:r>
            <a:r>
              <a:rPr lang="ru-RU" sz="2000" dirty="0" err="1" smtClean="0">
                <a:latin typeface="+mn-lt"/>
              </a:rPr>
              <a:t>т.п</a:t>
            </a:r>
            <a:r>
              <a:rPr lang="ru-RU" sz="2000" dirty="0" smtClean="0">
                <a:latin typeface="+mn-lt"/>
              </a:rPr>
              <a:t>):</a:t>
            </a:r>
          </a:p>
          <a:p>
            <a:pPr marL="628650" lvl="0" indent="-342900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Ч</a:t>
            </a:r>
            <a:r>
              <a:rPr lang="ru-RU" sz="2000" dirty="0" smtClean="0">
                <a:latin typeface="+mn-lt"/>
              </a:rPr>
              <a:t>ерез </a:t>
            </a:r>
            <a:r>
              <a:rPr lang="ru-RU" sz="2000" dirty="0">
                <a:latin typeface="+mn-lt"/>
              </a:rPr>
              <a:t>интерфейс </a:t>
            </a:r>
            <a:r>
              <a:rPr lang="ru-RU" sz="2000" dirty="0" smtClean="0">
                <a:latin typeface="+mn-lt"/>
              </a:rPr>
              <a:t>административной панели 1С-Битрикс</a:t>
            </a:r>
          </a:p>
          <a:p>
            <a:pPr marL="628650" lvl="0" indent="-342900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Через настройки компонента</a:t>
            </a:r>
          </a:p>
          <a:p>
            <a:pPr marL="628650" lvl="0" indent="-342900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С помощью </a:t>
            </a:r>
            <a:r>
              <a:rPr lang="ru-RU" sz="2000" dirty="0">
                <a:latin typeface="+mn-lt"/>
              </a:rPr>
              <a:t>настройки </a:t>
            </a:r>
            <a:r>
              <a:rPr lang="ru-RU" sz="2000" dirty="0" smtClean="0">
                <a:latin typeface="+mn-lt"/>
              </a:rPr>
              <a:t>параметров </a:t>
            </a:r>
            <a:r>
              <a:rPr lang="ru-RU" sz="2000" dirty="0">
                <a:latin typeface="+mn-lt"/>
              </a:rPr>
              <a:t>и </a:t>
            </a:r>
            <a:r>
              <a:rPr lang="en-US" sz="2000" dirty="0">
                <a:latin typeface="+mn-lt"/>
              </a:rPr>
              <a:t>CSS</a:t>
            </a:r>
            <a:r>
              <a:rPr lang="ru-RU" sz="2000" dirty="0">
                <a:latin typeface="+mn-lt"/>
              </a:rPr>
              <a:t/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 </a:t>
            </a:r>
            <a:endParaRPr lang="ru-RU" sz="2000" dirty="0" smtClean="0">
              <a:latin typeface="+mn-lt"/>
            </a:endParaRPr>
          </a:p>
          <a:p>
            <a:pPr marL="342900" indent="-342900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Настройка маршрутов</a:t>
            </a:r>
          </a:p>
          <a:p>
            <a:pPr marL="342900" lvl="0" indent="-342900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Защита </a:t>
            </a:r>
            <a:r>
              <a:rPr lang="ru-RU" sz="2000" dirty="0">
                <a:latin typeface="+mn-lt"/>
              </a:rPr>
              <a:t>от ввода некорректных </a:t>
            </a:r>
            <a:r>
              <a:rPr lang="ru-RU" sz="2000" dirty="0" smtClean="0">
                <a:latin typeface="+mn-lt"/>
              </a:rPr>
              <a:t>данных</a:t>
            </a:r>
          </a:p>
          <a:p>
            <a:pPr marL="342900" lvl="0" indent="-342900">
              <a:buClr>
                <a:srgbClr val="FFC000"/>
              </a:buClr>
              <a:buSzPct val="127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Шаблоны  </a:t>
            </a:r>
            <a:r>
              <a:rPr lang="ru-RU" sz="2000" dirty="0">
                <a:latin typeface="+mn-lt"/>
              </a:rPr>
              <a:t>для мобильной версии </a:t>
            </a:r>
            <a:r>
              <a:rPr lang="ru-RU" sz="2000" dirty="0" smtClean="0">
                <a:latin typeface="+mn-lt"/>
              </a:rPr>
              <a:t>сайта и мобильного </a:t>
            </a:r>
            <a:r>
              <a:rPr lang="ru-RU" sz="2000" dirty="0">
                <a:latin typeface="+mn-lt"/>
              </a:rPr>
              <a:t>приложения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76847"/>
            <a:ext cx="3396903" cy="15888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99592" y="116632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+mn-lt"/>
              </a:rPr>
              <a:t>Интерактивная </a:t>
            </a:r>
            <a:r>
              <a:rPr lang="ru-RU" sz="3600" dirty="0" smtClean="0">
                <a:latin typeface="+mn-lt"/>
              </a:rPr>
              <a:t>карта </a:t>
            </a:r>
            <a:r>
              <a:rPr lang="ru-RU" sz="3600" dirty="0">
                <a:latin typeface="+mn-lt"/>
              </a:rPr>
              <a:t>объектов</a:t>
            </a:r>
          </a:p>
        </p:txBody>
      </p: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6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16632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+mn-lt"/>
              </a:rPr>
              <a:t>Интерактивная </a:t>
            </a:r>
            <a:r>
              <a:rPr lang="ru-RU" sz="3600" dirty="0" smtClean="0">
                <a:latin typeface="+mn-lt"/>
              </a:rPr>
              <a:t>карта </a:t>
            </a:r>
            <a:r>
              <a:rPr lang="ru-RU" sz="3600" dirty="0">
                <a:latin typeface="+mn-lt"/>
              </a:rPr>
              <a:t>объектов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9" y="919432"/>
            <a:ext cx="8166051" cy="517386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55776" y="6002124"/>
            <a:ext cx="3924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5"/>
              </a:rPr>
              <a:t>marketplace.1c-bitrix.ru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15361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4624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latin typeface="Calibri"/>
                <a:cs typeface="+mn-cs"/>
              </a:rPr>
              <a:t>Доступность сайта для людей с ограниченными возможностями</a:t>
            </a:r>
            <a:endParaRPr lang="ru-RU" sz="3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1484784"/>
            <a:ext cx="47525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2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Соответствие стандартам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WCAG2.0 </a:t>
            </a: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и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ГОСТ </a:t>
            </a:r>
            <a:r>
              <a:rPr lang="ru-RU" b="1" dirty="0">
                <a:solidFill>
                  <a:srgbClr val="000000"/>
                </a:solidFill>
                <a:latin typeface="Calibri"/>
                <a:cs typeface="+mn-cs"/>
              </a:rPr>
              <a:t> </a:t>
            </a:r>
            <a:r>
              <a:rPr lang="ru-RU" b="1" dirty="0" err="1">
                <a:solidFill>
                  <a:srgbClr val="000000"/>
                </a:solidFill>
                <a:latin typeface="Calibri"/>
                <a:cs typeface="+mn-cs"/>
              </a:rPr>
              <a:t>ГОСТ</a:t>
            </a:r>
            <a:r>
              <a:rPr lang="ru-RU" b="1" dirty="0">
                <a:solidFill>
                  <a:srgbClr val="000000"/>
                </a:solidFill>
                <a:latin typeface="Calibri"/>
                <a:cs typeface="+mn-cs"/>
              </a:rPr>
              <a:t> Р 52872-2012:</a:t>
            </a:r>
            <a:endParaRPr lang="ru-RU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2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возможность 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увеличения размера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шрифта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2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выбор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контрастной цветовой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схемы</a:t>
            </a:r>
            <a:endParaRPr lang="ru-RU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2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перемещение по странице с помощью клавиатуры </a:t>
            </a:r>
            <a:endParaRPr lang="ru-RU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2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и другие специальные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решения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2000"/>
              <a:buFont typeface="Arial" panose="020B0604020202020204" pitchFamily="34" charset="0"/>
              <a:buChar char="•"/>
              <a:tabLst>
                <a:tab pos="7443788" algn="l"/>
              </a:tabLst>
            </a:pP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2000"/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Новая контрастная версия</a:t>
            </a:r>
            <a:b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 (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+mn-cs"/>
              </a:rPr>
              <a:t>CSS,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без </a:t>
            </a:r>
            <a:r>
              <a:rPr lang="ru-RU" sz="2000" b="1" dirty="0">
                <a:solidFill>
                  <a:srgbClr val="000000"/>
                </a:solidFill>
                <a:latin typeface="Calibri"/>
                <a:cs typeface="+mn-cs"/>
              </a:rPr>
              <a:t>перезагрузки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страниц)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2000"/>
              <a:buFont typeface="Arial"/>
              <a:buChar char="•"/>
              <a:tabLst>
                <a:tab pos="7443788" algn="l"/>
              </a:tabLst>
            </a:pPr>
            <a:endParaRPr lang="ru-RU" sz="8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2000"/>
              <a:buFont typeface="Arial"/>
              <a:buChar char="•"/>
              <a:tabLst>
                <a:tab pos="7443788" algn="l"/>
              </a:tabLst>
            </a:pPr>
            <a:endParaRPr lang="en-US" sz="20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2000"/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Подробное руководство по обеспечению доступности веб-контента</a:t>
            </a:r>
            <a:endParaRPr lang="ru-RU" sz="1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16" y="1293711"/>
            <a:ext cx="3208173" cy="20326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16" y="3717032"/>
            <a:ext cx="3311352" cy="2098014"/>
          </a:xfrm>
          <a:prstGeom prst="rect">
            <a:avLst/>
          </a:prstGeom>
        </p:spPr>
      </p:pic>
      <p:pic>
        <p:nvPicPr>
          <p:cNvPr id="17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313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t="6155" r="18425" b="7179"/>
          <a:stretch/>
        </p:blipFill>
        <p:spPr bwMode="auto">
          <a:xfrm>
            <a:off x="496746" y="0"/>
            <a:ext cx="815050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65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515" y="1437"/>
            <a:ext cx="7898971" cy="6855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02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5328" y="-3577"/>
            <a:ext cx="596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Calibri"/>
                <a:cs typeface="+mn-cs"/>
              </a:rPr>
              <a:t>Руководство по доступности (законодательная карта 2)</a:t>
            </a:r>
            <a:endParaRPr lang="ru-RU" sz="36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784"/>
            <a:ext cx="9144000" cy="48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98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8469" y="0"/>
            <a:ext cx="9179341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2689596"/>
            <a:ext cx="7562800" cy="138747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algn="ctr">
              <a:defRPr/>
            </a:pPr>
            <a:r>
              <a:rPr lang="ru-RU" sz="3600" dirty="0" smtClean="0">
                <a:solidFill>
                  <a:schemeClr val="bg1"/>
                </a:solidFill>
                <a:latin typeface="Calibri" pitchFamily="34" charset="0"/>
              </a:rPr>
              <a:t>УПРАВЛЕНИЕ САЙТОМ</a:t>
            </a:r>
            <a:endParaRPr lang="en-US" sz="36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8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76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20263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97848" y="-27384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prstClr val="black"/>
                </a:solidFill>
                <a:latin typeface="Calibri"/>
              </a:rPr>
              <a:t>Интерфейс управления сайтом</a:t>
            </a:r>
            <a:endParaRPr lang="ru-RU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r="17909" b="14349"/>
          <a:stretch/>
        </p:blipFill>
        <p:spPr bwMode="auto">
          <a:xfrm>
            <a:off x="467544" y="1059432"/>
            <a:ext cx="8292139" cy="431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86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67898" y="73696"/>
            <a:ext cx="5547302" cy="91690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Визуальный редактор</a:t>
            </a: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23528" y="1026596"/>
            <a:ext cx="37338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100" b="0" dirty="0">
                <a:latin typeface="Calibri" pitchFamily="34" charset="0"/>
                <a:cs typeface="Calibri" pitchFamily="34" charset="0"/>
              </a:rPr>
              <a:t>С помощью визуального редактора вы можете изменять свои страницы на сайте в режиме реального времени - прямо через браузер. </a:t>
            </a:r>
          </a:p>
          <a:p>
            <a:endParaRPr lang="ru-RU" sz="21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100" b="0" dirty="0">
                <a:latin typeface="Calibri" pitchFamily="34" charset="0"/>
                <a:cs typeface="Calibri" pitchFamily="34" charset="0"/>
              </a:rPr>
              <a:t>Редактор позволяет не просто править и форматировать обычный текст, но и работать с визуальными компонентами. </a:t>
            </a:r>
            <a:endParaRPr lang="ru-RU" sz="2100" b="0" dirty="0" smtClean="0">
              <a:latin typeface="Calibri" pitchFamily="34" charset="0"/>
              <a:cs typeface="Calibri" pitchFamily="34" charset="0"/>
            </a:endParaRPr>
          </a:p>
          <a:p>
            <a:endParaRPr lang="ru-RU" sz="21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100" b="0" dirty="0">
                <a:solidFill>
                  <a:prstClr val="black"/>
                </a:solidFill>
              </a:rPr>
              <a:t>Удобный «сплит»-режим, </a:t>
            </a:r>
            <a:r>
              <a:rPr lang="ru-RU" sz="2100" b="0" dirty="0" smtClean="0">
                <a:solidFill>
                  <a:prstClr val="black"/>
                </a:solidFill>
              </a:rPr>
              <a:t>позволяющий видеть </a:t>
            </a:r>
            <a:r>
              <a:rPr lang="ru-RU" sz="2100" b="0" dirty="0">
                <a:solidFill>
                  <a:prstClr val="black"/>
                </a:solidFill>
              </a:rPr>
              <a:t>генерируемый HTML, удобный поиск/</a:t>
            </a:r>
            <a:r>
              <a:rPr lang="ru-RU" sz="2100" b="0" dirty="0" smtClean="0">
                <a:solidFill>
                  <a:prstClr val="black"/>
                </a:solidFill>
              </a:rPr>
              <a:t>замена.</a:t>
            </a:r>
            <a:endParaRPr lang="ru-RU" sz="2100" b="0" dirty="0">
              <a:solidFill>
                <a:prstClr val="black"/>
              </a:solidFill>
            </a:endParaRPr>
          </a:p>
          <a:p>
            <a:endParaRPr lang="ru-RU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884" y="1196752"/>
            <a:ext cx="4391972" cy="3472354"/>
          </a:xfrm>
          <a:prstGeom prst="rect">
            <a:avLst/>
          </a:prstGeom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0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5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502873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6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 000+ партнеров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200 000+ клиентов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10" y="9851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61"/>
          <p:cNvSpPr txBox="1">
            <a:spLocks noChangeArrowheads="1"/>
          </p:cNvSpPr>
          <p:nvPr/>
        </p:nvSpPr>
        <p:spPr bwMode="auto">
          <a:xfrm>
            <a:off x="7265119" y="2489534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76" descr="1c-bitrix-logo-v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1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8468" y="0"/>
            <a:ext cx="9152468" cy="6888426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97848" y="-27384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3200" b="1" dirty="0" err="1" smtClean="0">
                <a:solidFill>
                  <a:srgbClr val="000000"/>
                </a:solidFill>
                <a:latin typeface="Calibri"/>
              </a:rPr>
              <a:t>Автосохранение</a:t>
            </a:r>
            <a:r>
              <a:rPr lang="ru-RU" sz="3200" b="1" dirty="0" smtClean="0">
                <a:solidFill>
                  <a:srgbClr val="000000"/>
                </a:solidFill>
                <a:latin typeface="Calibri"/>
              </a:rPr>
              <a:t> форм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4888" y="4933617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Редактируя страницу,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вы можете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«набить»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контент, данные сохранятся.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Если что-то помешает сохранить данные, при следующем открытии «диалога» система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предложит вам восстановить последние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данные.</a:t>
            </a:r>
            <a:endParaRPr lang="ru-RU" sz="20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8" name="Picture 2" descr="C:\Users\Аня\AppData\Local\Microsoft\Windows\Temporary Internet Files\Content.Outlook\36VJRQY6\avtosav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25181"/>
          <a:stretch/>
        </p:blipFill>
        <p:spPr bwMode="auto">
          <a:xfrm>
            <a:off x="827584" y="859951"/>
            <a:ext cx="7585841" cy="393720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2136488" y="1297354"/>
            <a:ext cx="4955792" cy="18743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93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79512" y="6165304"/>
            <a:ext cx="7160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*</a:t>
            </a:r>
            <a:r>
              <a:rPr lang="en-US" sz="1400" i="1" dirty="0" err="1" smtClean="0"/>
              <a:t>GfK</a:t>
            </a:r>
            <a:r>
              <a:rPr lang="en-US" sz="1400" i="1" dirty="0" smtClean="0"/>
              <a:t> </a:t>
            </a:r>
            <a:r>
              <a:rPr lang="en-US" sz="1400" i="1" dirty="0" smtClean="0"/>
              <a:t>/ </a:t>
            </a:r>
            <a:r>
              <a:rPr lang="ru-RU" sz="1400" i="1" dirty="0" smtClean="0"/>
              <a:t>Проникновение интернета в России: Итоги 2016, </a:t>
            </a:r>
          </a:p>
          <a:p>
            <a:r>
              <a:rPr lang="ru-RU" sz="1400" i="1" dirty="0"/>
              <a:t> </a:t>
            </a:r>
            <a:r>
              <a:rPr lang="ru-RU" sz="1400" i="1" dirty="0" smtClean="0"/>
              <a:t> январь 2017</a:t>
            </a:r>
            <a:endParaRPr lang="ru-RU" sz="1400" i="1" dirty="0"/>
          </a:p>
        </p:txBody>
      </p:sp>
      <p:pic>
        <p:nvPicPr>
          <p:cNvPr id="15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30842" y="188640"/>
            <a:ext cx="8282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alibri"/>
                <a:cs typeface="Calibri"/>
              </a:rPr>
              <a:t>Интернет на мобильных устройствах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81745" y="4051957"/>
            <a:ext cx="3022103" cy="807911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2400" b="0" dirty="0" smtClean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выходят в интернет с мобильных устройств</a:t>
            </a:r>
            <a:endParaRPr lang="ru-RU" sz="2400" b="0" dirty="0">
              <a:solidFill>
                <a:srgbClr val="000000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4057914"/>
            <a:ext cx="2327885" cy="1177243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используют </a:t>
            </a:r>
          </a:p>
          <a:p>
            <a:pPr algn="ctr"/>
            <a:r>
              <a:rPr lang="ru-RU" sz="2400" b="0" dirty="0" smtClean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смартфон</a:t>
            </a:r>
          </a:p>
          <a:p>
            <a:r>
              <a:rPr lang="ru-RU" sz="2400" b="0" dirty="0" smtClean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 </a:t>
            </a:r>
            <a:endParaRPr lang="ru-RU" sz="2400" b="0" dirty="0">
              <a:solidFill>
                <a:srgbClr val="000000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16216" y="4061249"/>
            <a:ext cx="1905000" cy="807911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ea typeface="Calibri"/>
                <a:cs typeface="Calibri"/>
              </a:rPr>
              <a:t>и</a:t>
            </a:r>
            <a:r>
              <a:rPr lang="ru-RU" sz="2400" dirty="0" smtClean="0">
                <a:solidFill>
                  <a:srgbClr val="000000"/>
                </a:solidFill>
                <a:ea typeface="Calibri"/>
                <a:cs typeface="Calibri"/>
              </a:rPr>
              <a:t>спользуют </a:t>
            </a:r>
            <a:endParaRPr lang="ru-RU" sz="2400" dirty="0">
              <a:solidFill>
                <a:srgbClr val="000000"/>
              </a:solidFill>
              <a:ea typeface="Calibri"/>
              <a:cs typeface="Calibri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ea typeface="Calibri"/>
                <a:cs typeface="Calibri"/>
              </a:rPr>
              <a:t>планшет</a:t>
            </a:r>
            <a:endParaRPr lang="ru-RU" sz="24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910208" y="2060848"/>
            <a:ext cx="1523999" cy="1523999"/>
          </a:xfrm>
          <a:prstGeom prst="ellipse">
            <a:avLst/>
          </a:prstGeom>
          <a:noFill/>
          <a:ln w="6350">
            <a:solidFill>
              <a:srgbClr val="F59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756283" y="2060848"/>
            <a:ext cx="1523999" cy="1523999"/>
          </a:xfrm>
          <a:prstGeom prst="ellipse">
            <a:avLst/>
          </a:prstGeom>
          <a:noFill/>
          <a:ln w="6350">
            <a:solidFill>
              <a:srgbClr val="F59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625209" y="2060848"/>
            <a:ext cx="1523999" cy="1523999"/>
          </a:xfrm>
          <a:prstGeom prst="ellipse">
            <a:avLst/>
          </a:prstGeom>
          <a:noFill/>
          <a:ln w="6350">
            <a:solidFill>
              <a:srgbClr val="F59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70010" y="2401730"/>
            <a:ext cx="2004393" cy="807911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46,6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95399" y="3069546"/>
            <a:ext cx="2004393" cy="500135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2800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%</a:t>
            </a:r>
            <a:endParaRPr lang="en-US" sz="2800" dirty="0" smtClean="0">
              <a:solidFill>
                <a:srgbClr val="F57E1B"/>
              </a:solidFill>
              <a:latin typeface="Geometria Light" pitchFamily="34" charset="-52"/>
              <a:ea typeface="Geometria Light" pitchFamily="34" charset="-52"/>
              <a:cs typeface="Lato" panose="020F0502020204030203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16085" y="2401730"/>
            <a:ext cx="2004393" cy="807911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42</a:t>
            </a:r>
            <a:r>
              <a:rPr lang="en-US" sz="4800" b="1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,</a:t>
            </a:r>
            <a:r>
              <a:rPr lang="ru-RU" sz="4800" b="1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1</a:t>
            </a:r>
            <a:endParaRPr lang="en-US" sz="4800" b="1" dirty="0" smtClean="0">
              <a:solidFill>
                <a:srgbClr val="F57E1B"/>
              </a:solidFill>
              <a:latin typeface="Geometria Light" pitchFamily="34" charset="-52"/>
              <a:ea typeface="Geometria Light" pitchFamily="34" charset="-52"/>
              <a:cs typeface="Lato" panose="020F0502020204030203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541474" y="3069546"/>
            <a:ext cx="2004393" cy="500135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2800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%</a:t>
            </a:r>
            <a:endParaRPr lang="en-US" sz="2800" dirty="0" smtClean="0">
              <a:solidFill>
                <a:srgbClr val="F57E1B"/>
              </a:solidFill>
              <a:latin typeface="Geometria Light" pitchFamily="34" charset="-52"/>
              <a:ea typeface="Geometria Light" pitchFamily="34" charset="-52"/>
              <a:cs typeface="Lato" panose="020F0502020204030203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430650" y="2417553"/>
            <a:ext cx="2004393" cy="807911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19</a:t>
            </a:r>
            <a:r>
              <a:rPr lang="en-US" sz="4800" b="1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,</a:t>
            </a:r>
            <a:r>
              <a:rPr lang="ru-RU" sz="4800" b="1" dirty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0</a:t>
            </a:r>
            <a:endParaRPr lang="en-US" sz="4800" b="1" dirty="0" smtClean="0">
              <a:solidFill>
                <a:srgbClr val="F57E1B"/>
              </a:solidFill>
              <a:latin typeface="Geometria Light" pitchFamily="34" charset="-52"/>
              <a:ea typeface="Geometria Light" pitchFamily="34" charset="-52"/>
              <a:cs typeface="Lato" panose="020F050202020403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456039" y="3085369"/>
            <a:ext cx="2004393" cy="500135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2800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%</a:t>
            </a:r>
            <a:endParaRPr lang="en-US" sz="2800" dirty="0" smtClean="0">
              <a:solidFill>
                <a:srgbClr val="F57E1B"/>
              </a:solidFill>
              <a:latin typeface="Geometria Light" pitchFamily="34" charset="-52"/>
              <a:ea typeface="Geometria Light" pitchFamily="34" charset="-52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022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799729" y="-27384"/>
            <a:ext cx="75166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3600" dirty="0" smtClean="0">
                <a:solidFill>
                  <a:prstClr val="black"/>
                </a:solidFill>
                <a:ea typeface="Calibri"/>
                <a:cs typeface="Calibri"/>
              </a:rPr>
              <a:t>1С-Битрикс: Мобильное приложение</a:t>
            </a:r>
            <a:endParaRPr kumimoji="0" lang="en-US" sz="3600" dirty="0">
              <a:solidFill>
                <a:prstClr val="black"/>
              </a:solidFill>
              <a:latin typeface="Verdana" charset="0"/>
              <a:ea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1196752"/>
            <a:ext cx="57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Позволяет разрабатывать мобильные приложения для сайтов на платформе «1С-Битрикс» и публиковать их в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AppStore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и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Google 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8" y="2276286"/>
            <a:ext cx="518457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2000"/>
              <a:buFont typeface="Arial"/>
              <a:buChar char="•"/>
            </a:pPr>
            <a:r>
              <a:rPr lang="ru-RU" sz="2200" dirty="0">
                <a:solidFill>
                  <a:prstClr val="black"/>
                </a:solidFill>
                <a:latin typeface="Calibri"/>
                <a:cs typeface="Calibri"/>
              </a:rPr>
              <a:t>Разработка на html5+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cs typeface="Calibri"/>
              </a:rPr>
              <a:t>JavaScript</a:t>
            </a:r>
            <a:endParaRPr lang="ru-RU" sz="22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2000"/>
              <a:buFont typeface="Arial"/>
              <a:buChar char="•"/>
            </a:pPr>
            <a:r>
              <a:rPr lang="ru-RU" sz="2200" dirty="0">
                <a:solidFill>
                  <a:prstClr val="black"/>
                </a:solidFill>
                <a:latin typeface="Calibri"/>
                <a:cs typeface="Calibri"/>
              </a:rPr>
              <a:t>Выпуск обновления не требует </a:t>
            </a:r>
            <a:r>
              <a:rPr lang="ru-RU" sz="2200" dirty="0" err="1">
                <a:solidFill>
                  <a:prstClr val="black"/>
                </a:solidFill>
                <a:latin typeface="Calibri"/>
                <a:cs typeface="Calibri"/>
              </a:rPr>
              <a:t>перевыпуск</a:t>
            </a:r>
            <a:r>
              <a:rPr lang="ru-RU" sz="2200" dirty="0">
                <a:solidFill>
                  <a:prstClr val="black"/>
                </a:solidFill>
                <a:latin typeface="Calibri"/>
                <a:cs typeface="Calibri"/>
              </a:rPr>
              <a:t> мобильных 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cs typeface="Calibri"/>
              </a:rPr>
              <a:t>приложений</a:t>
            </a:r>
            <a:endParaRPr lang="ru-RU" sz="22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2000"/>
              <a:buFont typeface="Arial"/>
              <a:buChar char="•"/>
            </a:pPr>
            <a:r>
              <a:rPr lang="ru-RU" sz="2200" dirty="0">
                <a:solidFill>
                  <a:prstClr val="black"/>
                </a:solidFill>
                <a:latin typeface="Calibri"/>
                <a:cs typeface="Calibri"/>
              </a:rPr>
              <a:t>Удобно для коллективной разработки, легко масштабировать выпуск. Все формы и изменения сразу отражаются на 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cs typeface="Calibri"/>
              </a:rPr>
              <a:t>сайте</a:t>
            </a:r>
            <a:endParaRPr lang="ru-RU" sz="22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2000"/>
              <a:buFont typeface="Arial"/>
              <a:buChar char="•"/>
            </a:pPr>
            <a:r>
              <a:rPr lang="ru-RU" sz="2200" dirty="0">
                <a:solidFill>
                  <a:prstClr val="black"/>
                </a:solidFill>
                <a:latin typeface="Calibri"/>
                <a:cs typeface="Calibri"/>
              </a:rPr>
              <a:t>Единая разработка для всех мобильных 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cs typeface="Calibri"/>
              </a:rPr>
              <a:t>платформ</a:t>
            </a:r>
            <a:endParaRPr lang="ru-RU" sz="2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0" y="5419527"/>
            <a:ext cx="528943" cy="41777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4" y="5330365"/>
            <a:ext cx="729208" cy="546907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" y="1886941"/>
            <a:ext cx="2825681" cy="3134619"/>
          </a:xfrm>
          <a:prstGeom prst="rect">
            <a:avLst/>
          </a:prstGeom>
        </p:spPr>
      </p:pic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8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958"/>
            <a:ext cx="9144000" cy="687395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-18619"/>
            <a:ext cx="9152468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4018999"/>
            <a:ext cx="56166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000" dirty="0" smtClean="0">
              <a:solidFill>
                <a:schemeClr val="bg1"/>
              </a:solidFill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Calibri"/>
                <a:cs typeface="+mn-cs"/>
              </a:rPr>
              <a:t>Создано </a:t>
            </a:r>
            <a:r>
              <a:rPr lang="ru-RU" sz="2400" dirty="0">
                <a:solidFill>
                  <a:schemeClr val="bg1"/>
                </a:solidFill>
                <a:latin typeface="Calibri"/>
                <a:cs typeface="+mn-cs"/>
              </a:rPr>
              <a:t>на базе </a:t>
            </a:r>
            <a:r>
              <a:rPr lang="ru-RU" sz="2400" dirty="0" smtClean="0">
                <a:solidFill>
                  <a:schemeClr val="bg1"/>
                </a:solidFill>
                <a:latin typeface="Calibri"/>
                <a:cs typeface="+mn-cs"/>
              </a:rPr>
              <a:t>продукта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Calibri"/>
                <a:cs typeface="+mn-cs"/>
              </a:rPr>
              <a:t>«</a:t>
            </a:r>
            <a:r>
              <a:rPr lang="ru-RU" sz="2400" dirty="0">
                <a:solidFill>
                  <a:schemeClr val="bg1"/>
                </a:solidFill>
                <a:latin typeface="Calibri"/>
                <a:cs typeface="+mn-cs"/>
              </a:rPr>
              <a:t>1С-Битрикс: Мобильное приложение»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Calibri"/>
                <a:cs typeface="+mn-cs"/>
              </a:rPr>
              <a:t> </a:t>
            </a: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2780928"/>
            <a:ext cx="6984776" cy="120032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>
                <a:solidFill>
                  <a:schemeClr val="bg1"/>
                </a:solidFill>
                <a:latin typeface="Calibri"/>
              </a:rPr>
              <a:t>Мобильное приложение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>
                <a:solidFill>
                  <a:schemeClr val="bg1"/>
                </a:solidFill>
                <a:latin typeface="Calibri"/>
              </a:rPr>
              <a:t>«Мой город»</a:t>
            </a:r>
          </a:p>
        </p:txBody>
      </p:sp>
    </p:spTree>
    <p:extLst>
      <p:ext uri="{BB962C8B-B14F-4D97-AF65-F5344CB8AC3E}">
        <p14:creationId xmlns:p14="http://schemas.microsoft.com/office/powerpoint/2010/main" val="268708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8" r="23531"/>
          <a:stretch/>
        </p:blipFill>
        <p:spPr>
          <a:xfrm>
            <a:off x="4731656" y="0"/>
            <a:ext cx="4412343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926" y="1844824"/>
            <a:ext cx="423607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4000"/>
              <a:buFont typeface="Arial" panose="020B0604020202020204" pitchFamily="34" charset="0"/>
              <a:buChar char="•"/>
              <a:defRPr/>
            </a:pPr>
            <a:r>
              <a:rPr lang="ru-RU" sz="2600" dirty="0" smtClean="0">
                <a:latin typeface="Calibri"/>
                <a:cs typeface="+mn-cs"/>
              </a:rPr>
              <a:t>Список необходимых документов </a:t>
            </a:r>
            <a:endParaRPr lang="en-US" sz="2600" dirty="0" smtClean="0">
              <a:latin typeface="Calibri"/>
              <a:cs typeface="+mn-cs"/>
            </a:endParaRP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4000"/>
              <a:buFont typeface="Arial" panose="020B0604020202020204" pitchFamily="34" charset="0"/>
              <a:buChar char="•"/>
              <a:defRPr/>
            </a:pPr>
            <a:endParaRPr lang="ru-RU" sz="2600" dirty="0" smtClean="0">
              <a:latin typeface="Calibri"/>
              <a:cs typeface="+mn-cs"/>
            </a:endParaRP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4000"/>
              <a:buFont typeface="Arial" panose="020B0604020202020204" pitchFamily="34" charset="0"/>
              <a:buChar char="•"/>
              <a:defRPr/>
            </a:pPr>
            <a:r>
              <a:rPr lang="ru-RU" sz="2600" dirty="0" smtClean="0">
                <a:latin typeface="Calibri"/>
                <a:cs typeface="+mn-cs"/>
              </a:rPr>
              <a:t>Порядок и условия предоставления услуг</a:t>
            </a:r>
            <a:endParaRPr lang="en-US" sz="2600" dirty="0" smtClean="0">
              <a:latin typeface="Calibri"/>
              <a:cs typeface="+mn-cs"/>
            </a:endParaRP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4000"/>
              <a:buFont typeface="Arial" panose="020B0604020202020204" pitchFamily="34" charset="0"/>
              <a:buChar char="•"/>
              <a:defRPr/>
            </a:pPr>
            <a:endParaRPr lang="ru-RU" sz="2600" dirty="0" smtClean="0">
              <a:latin typeface="Calibri"/>
              <a:cs typeface="+mn-cs"/>
            </a:endParaRP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4000"/>
              <a:buFont typeface="Arial" panose="020B0604020202020204" pitchFamily="34" charset="0"/>
              <a:buChar char="•"/>
              <a:defRPr/>
            </a:pPr>
            <a:r>
              <a:rPr lang="ru-RU" sz="2600" dirty="0" smtClean="0">
                <a:latin typeface="Calibri"/>
                <a:cs typeface="+mn-cs"/>
              </a:rPr>
              <a:t>Популярные услуги</a:t>
            </a:r>
            <a:endParaRPr lang="en-US" sz="2600" dirty="0" smtClean="0">
              <a:latin typeface="Calibri"/>
              <a:cs typeface="+mn-cs"/>
            </a:endParaRP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4000"/>
              <a:buFont typeface="Arial" panose="020B0604020202020204" pitchFamily="34" charset="0"/>
              <a:buChar char="•"/>
              <a:defRPr/>
            </a:pPr>
            <a:endParaRPr lang="en-US" sz="2600" dirty="0">
              <a:latin typeface="Calibri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1" y="116632"/>
            <a:ext cx="8064897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Calibri"/>
              </a:rPr>
              <a:t>Гид по государственным </a:t>
            </a:r>
            <a:endParaRPr lang="en-US" sz="3200" dirty="0" smtClean="0"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latin typeface="Calibri"/>
              </a:rPr>
              <a:t>услугам</a:t>
            </a:r>
            <a:endParaRPr lang="ru-RU" sz="3200" dirty="0">
              <a:latin typeface="Calibri"/>
            </a:endParaRPr>
          </a:p>
        </p:txBody>
      </p:sp>
      <p:pic>
        <p:nvPicPr>
          <p:cNvPr id="11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2"/>
          <p:cNvPicPr>
            <a:picLocks noChangeAspect="1"/>
          </p:cNvPicPr>
          <p:nvPr/>
        </p:nvPicPr>
        <p:blipFill rotWithShape="1">
          <a:blip r:embed="rId5"/>
          <a:srcRect l="12897" t="12388" r="10003" b="49906"/>
          <a:stretch/>
        </p:blipFill>
        <p:spPr>
          <a:xfrm>
            <a:off x="467545" y="5874806"/>
            <a:ext cx="1800578" cy="727522"/>
          </a:xfrm>
          <a:prstGeom prst="rect">
            <a:avLst/>
          </a:prstGeom>
        </p:spPr>
      </p:pic>
      <p:pic>
        <p:nvPicPr>
          <p:cNvPr id="10" name="Изображение 3"/>
          <p:cNvPicPr>
            <a:picLocks noChangeAspect="1"/>
          </p:cNvPicPr>
          <p:nvPr/>
        </p:nvPicPr>
        <p:blipFill rotWithShape="1">
          <a:blip r:embed="rId6"/>
          <a:srcRect l="15451" t="31373" r="16097" b="32173"/>
          <a:stretch/>
        </p:blipFill>
        <p:spPr>
          <a:xfrm>
            <a:off x="2664379" y="5949325"/>
            <a:ext cx="1676401" cy="5759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85814" y="5373216"/>
            <a:ext cx="2794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4000"/>
              <a:defRPr/>
            </a:pPr>
            <a:r>
              <a:rPr lang="ru-RU" sz="2000" dirty="0" err="1" smtClean="0">
                <a:latin typeface="Calibri"/>
              </a:rPr>
              <a:t>Демо</a:t>
            </a:r>
            <a:r>
              <a:rPr lang="ru-RU" sz="2000" dirty="0" smtClean="0">
                <a:latin typeface="Calibri"/>
              </a:rPr>
              <a:t>-версия</a:t>
            </a:r>
            <a:r>
              <a:rPr lang="en-US" sz="2000" dirty="0" smtClean="0">
                <a:latin typeface="Calibri"/>
              </a:rPr>
              <a:t> </a:t>
            </a:r>
            <a:r>
              <a:rPr lang="en-US" sz="2000" b="1" dirty="0" err="1" smtClean="0">
                <a:latin typeface="Calibri"/>
              </a:rPr>
              <a:t>Bitrix</a:t>
            </a:r>
            <a:r>
              <a:rPr lang="en-US" sz="2000" b="1" dirty="0" smtClean="0">
                <a:latin typeface="Calibri"/>
              </a:rPr>
              <a:t> City</a:t>
            </a:r>
            <a:endParaRPr lang="ru-RU" sz="20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281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80" y="1489165"/>
            <a:ext cx="2698882" cy="4460115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16439" y="46365"/>
            <a:ext cx="5663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Calibri"/>
                <a:cs typeface="+mn-cs"/>
              </a:rPr>
              <a:t>Государственные услуги</a:t>
            </a:r>
            <a:endParaRPr lang="ru-RU" sz="36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08912" y="916732"/>
            <a:ext cx="3021720" cy="5482312"/>
            <a:chOff x="1008912" y="916732"/>
            <a:chExt cx="3021720" cy="5482312"/>
          </a:xfrm>
        </p:grpSpPr>
        <p:pic>
          <p:nvPicPr>
            <p:cNvPr id="11" name="Изображение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16" y="916732"/>
              <a:ext cx="2808312" cy="548231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255"/>
            <a:stretch/>
          </p:blipFill>
          <p:spPr>
            <a:xfrm>
              <a:off x="1008912" y="1486142"/>
              <a:ext cx="3021720" cy="3952633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9786" y="1627212"/>
            <a:ext cx="2419971" cy="3982315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4211960" y="3429000"/>
            <a:ext cx="794381" cy="0"/>
          </a:xfrm>
          <a:prstGeom prst="straightConnector1">
            <a:avLst/>
          </a:prstGeom>
          <a:ln w="28575">
            <a:solidFill>
              <a:srgbClr val="F599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filippov\Desktop\Untitled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189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4345" y="-26567"/>
            <a:ext cx="4893628" cy="688456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latin typeface="Calibri"/>
                <a:cs typeface="+mn-cs"/>
              </a:rPr>
              <a:t>Обращения граждан</a:t>
            </a:r>
            <a:endParaRPr lang="ru-RU" sz="3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700808"/>
            <a:ext cx="39604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4000"/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Отправить обращение или сообщить о проблеме стало удобно!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4000"/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Выбор темы обращения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4000"/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Добавление фотографий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4000"/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Просмотр статусов и результата обработки в личном кабинете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4000"/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827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2619616"/>
            <a:ext cx="2953850" cy="80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16439" y="116632"/>
            <a:ext cx="5663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Calibri"/>
                <a:cs typeface="+mn-cs"/>
              </a:rPr>
              <a:t>Обращения: статусы и темы</a:t>
            </a:r>
            <a:endParaRPr lang="ru-RU" sz="36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919808"/>
            <a:ext cx="70453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1192780"/>
            <a:ext cx="3157685" cy="4651772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1" y="1192780"/>
            <a:ext cx="3174375" cy="4651772"/>
          </a:xfrm>
          <a:prstGeom prst="rect">
            <a:avLst/>
          </a:prstGeom>
          <a:effectLst/>
        </p:spPr>
      </p:pic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946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36" y="1044743"/>
            <a:ext cx="3266404" cy="548979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188640"/>
            <a:ext cx="6329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latin typeface="Calibri"/>
                <a:cs typeface="+mn-cs"/>
              </a:rPr>
              <a:t>Интерактивная карта объектов</a:t>
            </a:r>
            <a:endParaRPr lang="ru-RU" sz="3600" dirty="0"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1773526"/>
            <a:ext cx="403244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18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Вся инфраструктура города/муниципалитета – на ладони!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18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Категории объектов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18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Группировка объектов </a:t>
            </a:r>
            <a:endParaRPr lang="en-US" sz="2400" dirty="0" smtClean="0"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18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Поиск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8000"/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Просмотр детального описания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8000"/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Прокладка маршрутов</a:t>
            </a: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895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573465" y="2373110"/>
            <a:ext cx="3040064" cy="76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116632"/>
            <a:ext cx="5663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Calibri"/>
                <a:cs typeface="+mn-cs"/>
              </a:rPr>
              <a:t>Карта событий города</a:t>
            </a:r>
            <a:endParaRPr lang="ru-RU" sz="36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13095" y="1327250"/>
            <a:ext cx="910557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3647" y="1340768"/>
            <a:ext cx="2692083" cy="4464496"/>
          </a:xfrm>
          <a:prstGeom prst="roundRect">
            <a:avLst>
              <a:gd name="adj" fmla="val 3623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6996" y="1340768"/>
            <a:ext cx="2692083" cy="4464496"/>
          </a:xfrm>
          <a:prstGeom prst="roundRect">
            <a:avLst>
              <a:gd name="adj" fmla="val 4710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753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CE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147" y="1336391"/>
            <a:ext cx="4527104" cy="41269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29838" y="1120951"/>
            <a:ext cx="1430825" cy="430879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algn="ctr"/>
            <a:r>
              <a:rPr lang="ru-RU" sz="2000" b="0" dirty="0" smtClean="0">
                <a:solidFill>
                  <a:srgbClr val="FFFFFF">
                    <a:lumMod val="50000"/>
                  </a:srgbClr>
                </a:solidFill>
                <a:cs typeface="+mn-cs"/>
              </a:rPr>
              <a:t>Июнь 2015</a:t>
            </a:r>
            <a:endParaRPr lang="ru-RU" sz="2000" b="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228898" y="4807340"/>
            <a:ext cx="156679" cy="237283"/>
          </a:xfrm>
          <a:prstGeom prst="line">
            <a:avLst/>
          </a:prstGeom>
          <a:ln w="9525" cmpd="sng">
            <a:solidFill>
              <a:srgbClr val="00009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467305" y="5044617"/>
            <a:ext cx="460307" cy="0"/>
          </a:xfrm>
          <a:prstGeom prst="line">
            <a:avLst/>
          </a:prstGeom>
          <a:ln w="9525" cmpd="sng">
            <a:solidFill>
              <a:srgbClr val="00009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72425" y="4653136"/>
            <a:ext cx="2244788" cy="984877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0"/>
                </a:solidFill>
                <a:cs typeface="+mn-cs"/>
              </a:rPr>
              <a:t>63,30% </a:t>
            </a:r>
            <a:endParaRPr lang="ru-RU" sz="2800" dirty="0">
              <a:solidFill>
                <a:srgbClr val="000090"/>
              </a:solidFill>
              <a:cs typeface="+mn-cs"/>
            </a:endParaRPr>
          </a:p>
          <a:p>
            <a:pPr algn="ctr"/>
            <a:r>
              <a:rPr lang="ru-RU" sz="2800" dirty="0">
                <a:solidFill>
                  <a:srgbClr val="000090"/>
                </a:solidFill>
                <a:cs typeface="+mn-cs"/>
              </a:rPr>
              <a:t>1С-Битрикс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166272" y="103431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000000"/>
                </a:solidFill>
                <a:latin typeface="Calibri"/>
                <a:cs typeface="Calibri"/>
              </a:rPr>
              <a:t>Платформа «1С-Битрикс»</a:t>
            </a:r>
            <a:endParaRPr lang="en-US" sz="3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53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471917" y="2787727"/>
            <a:ext cx="3235663" cy="81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6714" y="116632"/>
            <a:ext cx="7763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Calibri"/>
                <a:cs typeface="+mn-cs"/>
              </a:rPr>
              <a:t>Карта туристических маршрутов</a:t>
            </a:r>
            <a:endParaRPr lang="ru-RU" sz="36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509881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8063" y="1451391"/>
            <a:ext cx="2912009" cy="4353872"/>
          </a:xfrm>
          <a:prstGeom prst="roundRect">
            <a:avLst>
              <a:gd name="adj" fmla="val 4902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2372" y="1451392"/>
            <a:ext cx="2839988" cy="4353872"/>
          </a:xfrm>
          <a:prstGeom prst="roundRect">
            <a:avLst>
              <a:gd name="adj" fmla="val 4056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64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583160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884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3874"/>
            <a:ext cx="4572000" cy="6874552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4176464" cy="1611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</a:rPr>
              <a:t>Быстрый выпуск собственного мобильного приложения - это реальность! </a:t>
            </a:r>
            <a:endParaRPr lang="ru-RU" sz="2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466" y="2420887"/>
            <a:ext cx="42525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4000"/>
              <a:buFont typeface="Arial"/>
              <a:buChar char="•"/>
            </a:pPr>
            <a:r>
              <a:rPr lang="ru-RU" sz="2200" dirty="0" smtClean="0">
                <a:latin typeface="Calibri"/>
                <a:cs typeface="+mn-cs"/>
              </a:rPr>
              <a:t>Готовое решение от «1С-Битрикс»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4000"/>
              <a:buFont typeface="Arial"/>
              <a:buChar char="•"/>
            </a:pPr>
            <a:r>
              <a:rPr lang="ru-RU" sz="2200" dirty="0" smtClean="0">
                <a:latin typeface="Calibri"/>
                <a:cs typeface="+mn-cs"/>
              </a:rPr>
              <a:t>Легко доработать </a:t>
            </a:r>
            <a:br>
              <a:rPr lang="ru-RU" sz="2200" dirty="0" smtClean="0">
                <a:latin typeface="Calibri"/>
                <a:cs typeface="+mn-cs"/>
              </a:rPr>
            </a:br>
            <a:r>
              <a:rPr lang="ru-RU" sz="2200" dirty="0" smtClean="0">
                <a:latin typeface="Calibri"/>
                <a:cs typeface="+mn-cs"/>
              </a:rPr>
              <a:t>(</a:t>
            </a:r>
            <a:r>
              <a:rPr lang="ru-RU" sz="2200" dirty="0" err="1" smtClean="0">
                <a:latin typeface="Calibri"/>
                <a:cs typeface="+mn-cs"/>
              </a:rPr>
              <a:t>Битрикс</a:t>
            </a:r>
            <a:r>
              <a:rPr lang="ru-RU" sz="2200" dirty="0" smtClean="0">
                <a:latin typeface="Calibri"/>
                <a:cs typeface="+mn-cs"/>
              </a:rPr>
              <a:t>/</a:t>
            </a:r>
            <a:r>
              <a:rPr lang="en-US" sz="2200" dirty="0" smtClean="0">
                <a:latin typeface="Calibri"/>
                <a:cs typeface="+mn-cs"/>
              </a:rPr>
              <a:t>PHP/HTML5</a:t>
            </a:r>
            <a:endParaRPr lang="ru-RU" sz="2200" dirty="0"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4000"/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  <a:cs typeface="+mn-cs"/>
              </a:rPr>
              <a:t>Сразу можно опубликовать в </a:t>
            </a:r>
            <a:r>
              <a:rPr lang="en-US" sz="2200" dirty="0" err="1" smtClean="0">
                <a:solidFill>
                  <a:prstClr val="black"/>
                </a:solidFill>
                <a:latin typeface="Calibri"/>
                <a:cs typeface="+mn-cs"/>
              </a:rPr>
              <a:t>AppStore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cs typeface="+mn-cs"/>
              </a:rPr>
              <a:t>и 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cs typeface="+mn-cs"/>
              </a:rPr>
              <a:t>Google Play</a:t>
            </a:r>
            <a:endParaRPr lang="ru-RU" sz="22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4000"/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  <a:cs typeface="+mn-cs"/>
              </a:rPr>
              <a:t>Не нужно </a:t>
            </a:r>
            <a:r>
              <a:rPr lang="ru-RU" sz="2200" dirty="0" err="1" smtClean="0">
                <a:solidFill>
                  <a:prstClr val="black"/>
                </a:solidFill>
                <a:latin typeface="Calibri"/>
                <a:cs typeface="+mn-cs"/>
              </a:rPr>
              <a:t>перевыпускать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cs typeface="+mn-cs"/>
              </a:rPr>
              <a:t> приложение для выпуска обновлений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2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406616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1196752"/>
            <a:ext cx="6232597" cy="4531127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457200" indent="-457200">
              <a:spcAft>
                <a:spcPts val="1800"/>
              </a:spcAft>
              <a:buClr>
                <a:srgbClr val="FFC000"/>
              </a:buClr>
              <a:buSzPct val="126000"/>
              <a:buFont typeface="+mj-lt"/>
              <a:buAutoNum type="arabicPeriod"/>
            </a:pPr>
            <a:endParaRPr lang="ru-RU" sz="2400" dirty="0" smtClean="0">
              <a:solidFill>
                <a:prstClr val="black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Clr>
                <a:srgbClr val="FFC000"/>
              </a:buClr>
              <a:buSzPct val="126000"/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+mn-lt"/>
              </a:rPr>
              <a:t>Один год бесплатных обновлений платформы и техподдержки,</a:t>
            </a:r>
          </a:p>
          <a:p>
            <a:pPr marL="457200" indent="-457200">
              <a:spcAft>
                <a:spcPts val="1800"/>
              </a:spcAft>
              <a:buClr>
                <a:srgbClr val="FFC000"/>
              </a:buClr>
              <a:buSzPct val="126000"/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+mn-lt"/>
              </a:rPr>
              <a:t>Льготное продление лицензии</a:t>
            </a:r>
          </a:p>
          <a:p>
            <a:pPr marL="457200" indent="-457200">
              <a:spcAft>
                <a:spcPts val="1800"/>
              </a:spcAft>
              <a:buClr>
                <a:srgbClr val="FFC000"/>
              </a:buClr>
              <a:buSzPct val="126000"/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+mn-lt"/>
              </a:rPr>
              <a:t>Неограниченное количество зарегистрированных пользователей сайта</a:t>
            </a:r>
          </a:p>
          <a:p>
            <a:pPr marL="457200" indent="-457200">
              <a:spcAft>
                <a:spcPts val="1800"/>
              </a:spcAft>
              <a:buClr>
                <a:srgbClr val="FFC000"/>
              </a:buClr>
              <a:buSzPct val="126000"/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+mn-lt"/>
              </a:rPr>
              <a:t>Неограниченный объем размещаемой информации</a:t>
            </a:r>
          </a:p>
          <a:p>
            <a:pPr marL="457200" indent="-457200">
              <a:buClr>
                <a:srgbClr val="FFC000"/>
              </a:buClr>
              <a:buSzPct val="126000"/>
              <a:buFont typeface="Arial" panose="020B0604020202020204" pitchFamily="34" charset="0"/>
              <a:buChar char="•"/>
            </a:pPr>
            <a:endParaRPr lang="ru-RU" sz="22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97848" y="70520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prstClr val="black"/>
                </a:solidFill>
                <a:latin typeface="Calibri"/>
              </a:rPr>
              <a:t>Политика </a:t>
            </a:r>
            <a:r>
              <a:rPr lang="ru-RU" sz="3600" dirty="0" smtClean="0">
                <a:solidFill>
                  <a:prstClr val="black"/>
                </a:solidFill>
                <a:latin typeface="Calibri"/>
              </a:rPr>
              <a:t>лицензирования</a:t>
            </a:r>
            <a:endParaRPr lang="ru-RU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8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14515" y="0"/>
            <a:ext cx="9173029" cy="6867872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333500" y="2996952"/>
            <a:ext cx="6476999" cy="769441"/>
          </a:xfrm>
          <a:prstGeom prst="rect">
            <a:avLst/>
          </a:prstGeom>
          <a:noFill/>
          <a:ln w="28575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+mj-lt"/>
                <a:cs typeface="Arial"/>
              </a:rPr>
              <a:t>Безопасность</a:t>
            </a:r>
            <a:endParaRPr lang="ru-RU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6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825624" y="908720"/>
            <a:ext cx="7562800" cy="503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Web Application Firewall (</a:t>
            </a:r>
            <a:r>
              <a:rPr lang="ru-RU" sz="2400" b="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Проактивный</a:t>
            </a: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фильтр защиты от атак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ru-RU" sz="2400" b="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Веб-антивирус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Аутентификация и система составных паролей 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Технология защиты сессии пользователя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Активная реакция на вторжение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Контроль целостности системы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от </a:t>
            </a:r>
            <a:r>
              <a:rPr lang="ru-RU" sz="2400" b="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фишинга</a:t>
            </a:r>
            <a:endParaRPr lang="ru-RU" sz="2400" b="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Шифрование данных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Групповые политики безопасности 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при регистрации и авторизации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Журнал событий</a:t>
            </a:r>
            <a:endParaRPr lang="ru-RU" sz="24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-27384"/>
            <a:ext cx="84352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00091A"/>
                </a:solidFill>
                <a:latin typeface="Calibri"/>
                <a:cs typeface="Calibri"/>
              </a:rPr>
              <a:t>Комплекс «Проактивная защита</a:t>
            </a:r>
            <a:r>
              <a:rPr lang="ru-RU" sz="3600" dirty="0" smtClean="0">
                <a:solidFill>
                  <a:srgbClr val="00091A"/>
                </a:solidFill>
                <a:latin typeface="Calibri"/>
                <a:cs typeface="Calibri"/>
              </a:rPr>
              <a:t>»</a:t>
            </a:r>
            <a:endParaRPr lang="ru-RU" sz="3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97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7886" y="2856452"/>
            <a:ext cx="3573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0" i="1" dirty="0">
                <a:solidFill>
                  <a:srgbClr val="000000"/>
                </a:solidFill>
                <a:latin typeface="Calibri" panose="020F0502020204030204" pitchFamily="34" charset="0"/>
              </a:rPr>
              <a:t>Совместный проект с компанией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3035" y="1295400"/>
            <a:ext cx="4764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10 дней непрерывной защиты, </a:t>
            </a:r>
            <a:endParaRPr lang="ru-RU" sz="2400" b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 </a:t>
            </a:r>
            <a:r>
              <a:rPr lang="ru-RU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том числе под </a:t>
            </a:r>
            <a:r>
              <a:rPr lang="ru-RU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атакой. </a:t>
            </a:r>
          </a:p>
          <a:p>
            <a:r>
              <a:rPr lang="ru-RU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Бесплатно для активных лицензий.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0648" y="118373"/>
            <a:ext cx="7475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Защита от </a:t>
            </a:r>
            <a:r>
              <a:rPr lang="en-US" sz="36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DDo</a:t>
            </a:r>
            <a:r>
              <a:rPr lang="ru-RU" sz="3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529557" y="2764913"/>
            <a:ext cx="5058682" cy="643468"/>
          </a:xfrm>
          <a:prstGeom prst="roundRect">
            <a:avLst>
              <a:gd name="adj" fmla="val 0"/>
            </a:avLst>
          </a:prstGeom>
          <a:noFill/>
          <a:ln w="22225" cap="rnd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ru-RU" sz="1600">
              <a:solidFill>
                <a:srgbClr val="000000"/>
              </a:solidFill>
            </a:endParaRPr>
          </a:p>
        </p:txBody>
      </p:sp>
      <p:pic>
        <p:nvPicPr>
          <p:cNvPr id="12" name="Изображение 24"/>
          <p:cNvPicPr>
            <a:picLocks noChangeAspect="1"/>
          </p:cNvPicPr>
          <p:nvPr/>
        </p:nvPicPr>
        <p:blipFill rotWithShape="1">
          <a:blip r:embed="rId2"/>
          <a:srcRect l="-237" t="-1" b="399"/>
          <a:stretch/>
        </p:blipFill>
        <p:spPr>
          <a:xfrm>
            <a:off x="5823530" y="893083"/>
            <a:ext cx="2940326" cy="55873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Изображение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441" y="2807247"/>
            <a:ext cx="1113929" cy="467742"/>
          </a:xfrm>
          <a:prstGeom prst="rect">
            <a:avLst/>
          </a:prstGeom>
        </p:spPr>
      </p:pic>
      <p:pic>
        <p:nvPicPr>
          <p:cNvPr id="14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9" y="615476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1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92736" y="111751"/>
            <a:ext cx="6758528" cy="838200"/>
          </a:xfrm>
          <a:prstGeom prst="rect">
            <a:avLst/>
          </a:prstGeom>
        </p:spPr>
        <p:txBody>
          <a:bodyPr vert="horz" lIns="91390" tIns="45695" rIns="91390" bIns="45695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cs typeface="Calibri"/>
              </a:rPr>
              <a:t>Автоматический </a:t>
            </a:r>
            <a:r>
              <a:rPr lang="ru-RU" sz="3600" dirty="0" err="1">
                <a:cs typeface="Calibri"/>
              </a:rPr>
              <a:t>бэкап</a:t>
            </a:r>
            <a:r>
              <a:rPr lang="ru-RU" sz="3600" dirty="0">
                <a:cs typeface="Calibri"/>
              </a:rPr>
              <a:t> 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9147" y="3200200"/>
            <a:ext cx="184569" cy="276950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7574" y="1580700"/>
            <a:ext cx="4996426" cy="4154935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marL="342900" indent="-342900">
              <a:buClr>
                <a:srgbClr val="FFC000"/>
              </a:buClr>
              <a:buSzPct val="115000"/>
              <a:buFont typeface="Arial" panose="020B0604020202020204" pitchFamily="34" charset="0"/>
              <a:buChar char="•"/>
            </a:pPr>
            <a:r>
              <a:rPr lang="ru-RU" sz="2400" b="0" dirty="0">
                <a:solidFill>
                  <a:srgbClr val="000000"/>
                </a:solidFill>
                <a:latin typeface="+mn-lt"/>
              </a:rPr>
              <a:t>Облачный сервис, который обеспечивает автоматическое резервное копирование в облако 1С-Битрикс по расписанию! </a:t>
            </a:r>
            <a:endParaRPr lang="ru-RU" sz="2400" b="0" dirty="0" smtClean="0">
              <a:solidFill>
                <a:srgbClr val="000000"/>
              </a:solidFill>
              <a:latin typeface="+mn-lt"/>
            </a:endParaRPr>
          </a:p>
          <a:p>
            <a:pPr marL="342900" indent="-342900">
              <a:buClr>
                <a:srgbClr val="FFC000"/>
              </a:buClr>
              <a:buSzPct val="115000"/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FFC000"/>
              </a:buClr>
              <a:buSzPct val="115000"/>
              <a:buFont typeface="Arial" panose="020B0604020202020204" pitchFamily="34" charset="0"/>
              <a:buChar char="•"/>
            </a:pPr>
            <a:endParaRPr lang="ru-RU" sz="2400" dirty="0">
              <a:cs typeface="Calibri"/>
            </a:endParaRPr>
          </a:p>
          <a:p>
            <a:pPr marL="342900" indent="-342900">
              <a:buClr>
                <a:srgbClr val="FFC000"/>
              </a:buClr>
              <a:buSzPct val="115000"/>
              <a:buFont typeface="Arial" panose="020B0604020202020204" pitchFamily="34" charset="0"/>
              <a:buChar char="•"/>
            </a:pPr>
            <a:r>
              <a:rPr lang="ru-RU" sz="2400" dirty="0">
                <a:cs typeface="Calibri"/>
              </a:rPr>
              <a:t>С облачным </a:t>
            </a:r>
            <a:r>
              <a:rPr lang="ru-RU" sz="2400" dirty="0" err="1">
                <a:cs typeface="Calibri"/>
              </a:rPr>
              <a:t>бэкапом</a:t>
            </a:r>
            <a:r>
              <a:rPr lang="ru-RU" sz="2400" dirty="0">
                <a:cs typeface="Calibri"/>
              </a:rPr>
              <a:t> договоров не нужно, настроек не нужно, </a:t>
            </a:r>
            <a:r>
              <a:rPr lang="ru-RU" sz="2400" dirty="0" err="1">
                <a:cs typeface="Calibri"/>
              </a:rPr>
              <a:t>бэкап</a:t>
            </a:r>
            <a:r>
              <a:rPr lang="ru-RU" sz="2400" dirty="0">
                <a:cs typeface="Calibri"/>
              </a:rPr>
              <a:t> сразу сохраняется в облаке «1С-Битрикс». </a:t>
            </a:r>
          </a:p>
          <a:p>
            <a:endParaRPr lang="ru-RU" sz="2400" b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1" name="Изображение 10" descr="13110193_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05000"/>
            <a:ext cx="3429000" cy="3429000"/>
          </a:xfrm>
          <a:prstGeom prst="rect">
            <a:avLst/>
          </a:prstGeom>
        </p:spPr>
      </p:pic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1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1856363"/>
            <a:ext cx="6743700" cy="4148281"/>
          </a:xfrm>
          <a:prstGeom prst="rect">
            <a:avLst/>
          </a:prstGeom>
        </p:spPr>
      </p:pic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1260" y="-51400"/>
            <a:ext cx="7211140" cy="960120"/>
          </a:xfrm>
        </p:spPr>
        <p:txBody>
          <a:bodyPr>
            <a:noAutofit/>
          </a:bodyPr>
          <a:lstStyle/>
          <a:p>
            <a:pPr eaLnBrk="1" hangingPunct="1"/>
            <a:r>
              <a:rPr lang="ru-RU" sz="36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3600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654496" y="908720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</a:t>
            </a:r>
            <a:r>
              <a:rPr lang="ru-RU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ехнология </a:t>
            </a: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SiteUpdate позволяет без дополнительных расходов скачивать обновления </a:t>
            </a:r>
            <a:r>
              <a:rPr lang="ru-RU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системы.</a:t>
            </a: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13"/>
          <p:cNvPicPr>
            <a:picLocks noChangeAspect="1"/>
          </p:cNvPicPr>
          <p:nvPr/>
        </p:nvPicPr>
        <p:blipFill rotWithShape="1">
          <a:blip r:embed="rId2" cstate="print"/>
          <a:srcRect l="21742" t="484" r="5787" b="2614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28899" y="0"/>
            <a:ext cx="9172899" cy="6861936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3009146"/>
            <a:ext cx="7560840" cy="707886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Скорость сайта</a:t>
            </a:r>
            <a:endParaRPr lang="ru-RU" sz="40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9"/>
          <p:cNvPicPr>
            <a:picLocks noChangeAspect="1"/>
          </p:cNvPicPr>
          <p:nvPr/>
        </p:nvPicPr>
        <p:blipFill rotWithShape="1">
          <a:blip r:embed="rId2" cstate="print"/>
          <a:srcRect b="66374"/>
          <a:stretch/>
        </p:blipFill>
        <p:spPr>
          <a:xfrm>
            <a:off x="0" y="-20280"/>
            <a:ext cx="9144000" cy="6048672"/>
          </a:xfrm>
          <a:prstGeom prst="rect">
            <a:avLst/>
          </a:prstGeom>
        </p:spPr>
      </p:pic>
      <p:pic>
        <p:nvPicPr>
          <p:cNvPr id="5" name="Изображение 3"/>
          <p:cNvPicPr>
            <a:picLocks noChangeAspect="1"/>
          </p:cNvPicPr>
          <p:nvPr/>
        </p:nvPicPr>
        <p:blipFill rotWithShape="1">
          <a:blip r:embed="rId3" cstate="print"/>
          <a:srcRect l="26501" t="28396" r="2686" b="25184"/>
          <a:stretch/>
        </p:blipFill>
        <p:spPr>
          <a:xfrm>
            <a:off x="2507004" y="1772816"/>
            <a:ext cx="6353376" cy="3217334"/>
          </a:xfrm>
          <a:prstGeom prst="rect">
            <a:avLst/>
          </a:prstGeom>
        </p:spPr>
      </p:pic>
      <p:pic>
        <p:nvPicPr>
          <p:cNvPr id="6" name="Изображение 7"/>
          <p:cNvPicPr>
            <a:picLocks noChangeAspect="1"/>
          </p:cNvPicPr>
          <p:nvPr/>
        </p:nvPicPr>
        <p:blipFill rotWithShape="1">
          <a:blip r:embed="rId4" cstate="print"/>
          <a:srcRect l="3009" t="877" r="93125" b="4953"/>
          <a:stretch/>
        </p:blipFill>
        <p:spPr>
          <a:xfrm rot="5400000">
            <a:off x="4235" y="6701368"/>
            <a:ext cx="152399" cy="1608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07004" y="5299528"/>
            <a:ext cx="6459097" cy="155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50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otov\Downloads\Depositphotos_9651807_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" r="593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-18619"/>
            <a:ext cx="9152468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71600" y="2935696"/>
            <a:ext cx="7128792" cy="99736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bg1"/>
                </a:solidFill>
              </a:rPr>
              <a:t>1С-Битрикс: Управление сайтом</a:t>
            </a:r>
            <a:endParaRPr lang="en-US" sz="32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1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2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9" name="Изображение 1"/>
          <p:cNvPicPr>
            <a:picLocks noChangeAspect="1"/>
          </p:cNvPicPr>
          <p:nvPr/>
        </p:nvPicPr>
        <p:blipFill rotWithShape="1">
          <a:blip r:embed="rId3"/>
          <a:srcRect l="4372" r="8909"/>
          <a:stretch/>
        </p:blipFill>
        <p:spPr>
          <a:xfrm>
            <a:off x="0" y="-27384"/>
            <a:ext cx="9150352" cy="5830169"/>
          </a:xfrm>
          <a:prstGeom prst="rect">
            <a:avLst/>
          </a:prstGeom>
        </p:spPr>
      </p:pic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1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9552" y="70520"/>
            <a:ext cx="7994686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3600" dirty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79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4" r="182"/>
          <a:stretch/>
        </p:blipFill>
        <p:spPr>
          <a:xfrm>
            <a:off x="-28899" y="0"/>
            <a:ext cx="9177830" cy="68619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8899" y="0"/>
            <a:ext cx="9172899" cy="6861936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726180"/>
            <a:ext cx="7560840" cy="1200329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Новый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1С-Битрикс</a:t>
            </a:r>
            <a:r>
              <a:rPr lang="ru-RU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: Управление </a:t>
            </a:r>
            <a:r>
              <a:rPr lang="ru-RU" sz="3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сайтом </a:t>
            </a:r>
            <a:r>
              <a:rPr lang="ru-RU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17.0</a:t>
            </a:r>
          </a:p>
        </p:txBody>
      </p:sp>
      <p:pic>
        <p:nvPicPr>
          <p:cNvPr id="7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93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196752"/>
            <a:ext cx="4831938" cy="4731548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en-US" b="1" dirty="0" err="1" smtClean="0">
                <a:latin typeface="Calibri" charset="0"/>
                <a:ea typeface="Calibri" charset="0"/>
                <a:cs typeface="Times New Roman" charset="0"/>
              </a:rPr>
              <a:t>BigData</a:t>
            </a:r>
            <a:endParaRPr lang="ru-RU" b="1" dirty="0">
              <a:latin typeface="Calibri" charset="0"/>
              <a:ea typeface="Calibri" charset="0"/>
              <a:cs typeface="Times New Roman" charset="0"/>
            </a:endParaRP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 smtClean="0">
                <a:latin typeface="Calibri" charset="0"/>
                <a:ea typeface="Calibri" charset="0"/>
                <a:cs typeface="Times New Roman" charset="0"/>
              </a:rPr>
              <a:t>Новые платежные системы</a:t>
            </a:r>
            <a:endParaRPr lang="ru-RU" b="1" dirty="0">
              <a:latin typeface="Calibri" charset="0"/>
              <a:ea typeface="Calibri" charset="0"/>
              <a:cs typeface="Times New Roman" charset="0"/>
            </a:endParaRP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>
                <a:latin typeface="Calibri" charset="0"/>
                <a:ea typeface="Calibri" charset="0"/>
                <a:cs typeface="Times New Roman" charset="0"/>
              </a:rPr>
              <a:t>Развитие холдинговой структуры</a:t>
            </a: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 err="1" smtClean="0">
                <a:latin typeface="Calibri" charset="0"/>
                <a:ea typeface="Calibri" charset="0"/>
                <a:cs typeface="Times New Roman" charset="0"/>
              </a:rPr>
              <a:t>Автокомпозит</a:t>
            </a:r>
            <a:endParaRPr lang="ru-RU" b="1" dirty="0">
              <a:latin typeface="Calibri" charset="0"/>
              <a:ea typeface="Calibri" charset="0"/>
              <a:cs typeface="Times New Roman" charset="0"/>
            </a:endParaRP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>
                <a:latin typeface="Calibri" charset="0"/>
                <a:ea typeface="Calibri" charset="0"/>
                <a:cs typeface="Times New Roman" charset="0"/>
              </a:rPr>
              <a:t>Коммуникации на сайте</a:t>
            </a: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dirty="0" smtClean="0">
                <a:latin typeface="Calibri" charset="0"/>
                <a:ea typeface="Calibri" charset="0"/>
                <a:cs typeface="Times New Roman" charset="0"/>
              </a:rPr>
              <a:t>Консультант</a:t>
            </a:r>
            <a:endParaRPr lang="ru-RU" dirty="0">
              <a:latin typeface="Calibri" charset="0"/>
              <a:ea typeface="Calibri" charset="0"/>
              <a:cs typeface="Times New Roman" charset="0"/>
            </a:endParaRP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dirty="0" smtClean="0">
                <a:latin typeface="Calibri" charset="0"/>
                <a:ea typeface="Calibri" charset="0"/>
                <a:cs typeface="Times New Roman" charset="0"/>
              </a:rPr>
              <a:t>Поддержка</a:t>
            </a:r>
            <a:endParaRPr lang="ru-RU" dirty="0">
              <a:latin typeface="Calibri" charset="0"/>
              <a:ea typeface="Calibri" charset="0"/>
              <a:cs typeface="Times New Roman" charset="0"/>
            </a:endParaRP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 smtClean="0">
                <a:latin typeface="Calibri" charset="0"/>
                <a:ea typeface="Calibri" charset="0"/>
                <a:cs typeface="Times New Roman" charset="0"/>
              </a:rPr>
              <a:t>Поиск </a:t>
            </a:r>
            <a:endParaRPr lang="ru-RU" b="1" dirty="0">
              <a:latin typeface="Calibri" charset="0"/>
              <a:ea typeface="Calibri" charset="0"/>
              <a:cs typeface="Times New Roman" charset="0"/>
            </a:endParaRP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 smtClean="0">
                <a:latin typeface="Calibri" charset="0"/>
                <a:ea typeface="Calibri" charset="0"/>
                <a:cs typeface="Times New Roman" charset="0"/>
              </a:rPr>
              <a:t>Новая виртуальная </a:t>
            </a:r>
            <a:r>
              <a:rPr lang="ru-RU" b="1" dirty="0">
                <a:latin typeface="Calibri" charset="0"/>
                <a:ea typeface="Calibri" charset="0"/>
                <a:cs typeface="Times New Roman" charset="0"/>
              </a:rPr>
              <a:t>машина</a:t>
            </a: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>
                <a:latin typeface="Calibri" charset="0"/>
                <a:ea typeface="Calibri" charset="0"/>
                <a:cs typeface="Times New Roman" charset="0"/>
              </a:rPr>
              <a:t>Переход на </a:t>
            </a:r>
            <a:r>
              <a:rPr lang="en-US" b="1" dirty="0">
                <a:latin typeface="Calibri" charset="0"/>
                <a:ea typeface="Calibri" charset="0"/>
                <a:cs typeface="Times New Roman" charset="0"/>
              </a:rPr>
              <a:t>HTTPS</a:t>
            </a:r>
            <a:endParaRPr lang="ru-RU" b="1" dirty="0">
              <a:latin typeface="Calibri" charset="0"/>
              <a:ea typeface="Calibri" charset="0"/>
              <a:cs typeface="Times New Roman" charset="0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endParaRPr lang="ru-RU" dirty="0">
              <a:latin typeface="Calibri"/>
              <a:ea typeface="Calibri"/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9980" y="5733256"/>
            <a:ext cx="427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www.1c-bitrix.ru/products/cms/whatsnew</a:t>
            </a:r>
            <a:r>
              <a:rPr lang="en-US" dirty="0">
                <a:solidFill>
                  <a:srgbClr val="3366FF"/>
                </a:solidFill>
              </a:rPr>
              <a:t>/</a:t>
            </a:r>
            <a:endParaRPr lang="ru-RU" dirty="0">
              <a:solidFill>
                <a:srgbClr val="3366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43508" y="142528"/>
            <a:ext cx="9000492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Новый </a:t>
            </a:r>
          </a:p>
          <a:p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1С-Битрикс: Управление сайтом 17.0</a:t>
            </a: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1" descr="box-b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6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0" y="0"/>
            <a:ext cx="4860032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7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53617" y="116632"/>
            <a:ext cx="5431633" cy="64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3200" dirty="0" smtClean="0"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3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179512" y="1988840"/>
            <a:ext cx="4495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  <a:endParaRPr lang="ru-RU" sz="2400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http://www.1c-bitrix.ru/support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/</a:t>
            </a: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3" descr="C:\Users\filippov\Desktop\Untitled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4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6591" y="175718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081943"/>
            <a:ext cx="3962400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000000"/>
                </a:solidFill>
                <a:latin typeface="Calibri"/>
                <a:cs typeface="Arial" charset="0"/>
              </a:rPr>
              <a:t>Компания «1С-Битрикс» проводит </a:t>
            </a:r>
            <a:r>
              <a:rPr lang="ru-RU" sz="1600" b="1" dirty="0">
                <a:solidFill>
                  <a:srgbClr val="000000"/>
                </a:solidFill>
                <a:latin typeface="Calibri"/>
                <a:cs typeface="Arial" charset="0"/>
              </a:rPr>
              <a:t>бесплатное онлайн-обучение </a:t>
            </a:r>
            <a:r>
              <a:rPr lang="ru-RU" sz="1600" dirty="0">
                <a:solidFill>
                  <a:srgbClr val="000000"/>
                </a:solidFill>
                <a:latin typeface="Calibri"/>
                <a:cs typeface="Arial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endParaRPr lang="ru-RU" sz="1600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07504" y="1196752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36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1392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36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Сертифицированные учебные центры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15938" y="4899025"/>
            <a:ext cx="3962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000000"/>
                </a:solidFill>
                <a:latin typeface="Calibri"/>
                <a:cs typeface="Arial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97848" y="44624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99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8468" y="0"/>
            <a:ext cx="9152468" cy="6888426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5301208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1" dirty="0">
              <a:solidFill>
                <a:srgbClr val="FFC000"/>
              </a:solidFill>
              <a:latin typeface="Calibri"/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1000" y="4221088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86904" y="3757266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629640" y="-27384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36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t="12897" r="5278" b="5149"/>
          <a:stretch/>
        </p:blipFill>
        <p:spPr bwMode="auto">
          <a:xfrm>
            <a:off x="1629640" y="838618"/>
            <a:ext cx="5688632" cy="28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31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Ebusiness Concept из Nmedia, Роялти-фри стоковое фото #6549225 на Fotolia.r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r="-2191"/>
          <a:stretch/>
        </p:blipFill>
        <p:spPr bwMode="auto">
          <a:xfrm>
            <a:off x="3957" y="-16044"/>
            <a:ext cx="9320571" cy="687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fedotov\Downloads\Depositphotos_11019253_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0" r="10616"/>
          <a:stretch/>
        </p:blipFill>
        <p:spPr bwMode="auto">
          <a:xfrm>
            <a:off x="-174171" y="0"/>
            <a:ext cx="93181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28899" y="0"/>
            <a:ext cx="9172899" cy="6861936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539552" y="2667000"/>
            <a:ext cx="8299648" cy="141007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000" dirty="0" smtClean="0">
                <a:solidFill>
                  <a:schemeClr val="bg1"/>
                </a:solidFill>
              </a:rPr>
              <a:t> </a:t>
            </a:r>
            <a:r>
              <a:rPr lang="ru-RU" sz="4000" dirty="0">
                <a:solidFill>
                  <a:schemeClr val="bg1"/>
                </a:solidFill>
              </a:rPr>
              <a:t>«1С-Битрикс: Портал открытых данных»</a:t>
            </a:r>
          </a:p>
        </p:txBody>
      </p:sp>
      <p:pic>
        <p:nvPicPr>
          <p:cNvPr id="11" name="Picture 3" descr="C:\Users\filippov\Desktop\Untitled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46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934830"/>
            <a:ext cx="65527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+mn-lt"/>
              </a:rPr>
              <a:t> 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>Открытые данные</a:t>
            </a:r>
            <a:r>
              <a:rPr lang="ru-RU" sz="3600" b="1" dirty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–</a:t>
            </a:r>
            <a:r>
              <a:rPr lang="ru-RU" sz="2000" b="1" dirty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информация, размещенная в </a:t>
            </a:r>
            <a:r>
              <a:rPr lang="ru-RU" sz="2400" dirty="0" smtClean="0">
                <a:latin typeface="+mn-lt"/>
              </a:rPr>
              <a:t>интернете в </a:t>
            </a:r>
            <a:r>
              <a:rPr lang="ru-RU" sz="2400" dirty="0">
                <a:latin typeface="+mn-lt"/>
              </a:rPr>
              <a:t>виде систематизированных данных, </a:t>
            </a:r>
            <a:r>
              <a:rPr lang="ru-RU" sz="2400" dirty="0" smtClean="0">
                <a:latin typeface="+mn-lt"/>
              </a:rPr>
              <a:t>в </a:t>
            </a:r>
            <a:r>
              <a:rPr lang="ru-RU" sz="2400" dirty="0">
                <a:latin typeface="+mn-lt"/>
              </a:rPr>
              <a:t>формате, обеспечивающем ее автоматическую обработку без предварительного изменения человеком, в целях неоднократного, свободного и бесплатного использования.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23118672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Что это?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196752"/>
            <a:ext cx="5904655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atin typeface="+mn-lt"/>
              </a:rPr>
              <a:t>решение для создания портала открытых данных государственных и муниципальных органов власти. </a:t>
            </a:r>
            <a:endParaRPr lang="ru-RU" sz="2500" dirty="0" smtClean="0">
              <a:latin typeface="+mn-lt"/>
            </a:endParaRPr>
          </a:p>
          <a:p>
            <a:pPr algn="ctr"/>
            <a:endParaRPr lang="ru-RU" sz="2500" dirty="0" smtClean="0">
              <a:latin typeface="+mn-lt"/>
            </a:endParaRPr>
          </a:p>
          <a:p>
            <a:pPr algn="ctr"/>
            <a:r>
              <a:rPr lang="ru-RU" sz="2500" dirty="0">
                <a:latin typeface="+mn-lt"/>
              </a:rPr>
              <a:t>комплексная информационная система для подготовки и публикации открытых данных</a:t>
            </a:r>
          </a:p>
          <a:p>
            <a:pPr algn="ctr"/>
            <a:endParaRPr lang="ru-RU" sz="2500" dirty="0" smtClean="0">
              <a:latin typeface="+mn-lt"/>
            </a:endParaRPr>
          </a:p>
          <a:p>
            <a:pPr algn="ctr"/>
            <a:r>
              <a:rPr lang="ru-RU" sz="2500" dirty="0" smtClean="0">
                <a:latin typeface="+mn-lt"/>
              </a:rPr>
              <a:t>готовая структура: </a:t>
            </a:r>
            <a:r>
              <a:rPr lang="ru-RU" sz="2500" dirty="0">
                <a:latin typeface="+mn-lt"/>
              </a:rPr>
              <a:t>разделы, сервисы, </a:t>
            </a:r>
            <a:r>
              <a:rPr lang="ru-RU" sz="2500" dirty="0" err="1">
                <a:latin typeface="+mn-lt"/>
              </a:rPr>
              <a:t>демо</a:t>
            </a:r>
            <a:r>
              <a:rPr lang="ru-RU" sz="2500" dirty="0">
                <a:latin typeface="+mn-lt"/>
              </a:rPr>
              <a:t>-контент, а также готовый </a:t>
            </a:r>
            <a:r>
              <a:rPr lang="ru-RU" sz="2500" dirty="0" smtClean="0">
                <a:latin typeface="+mn-lt"/>
              </a:rPr>
              <a:t>шаблон, </a:t>
            </a:r>
            <a:r>
              <a:rPr lang="en-US" sz="2500" dirty="0" smtClean="0">
                <a:latin typeface="+mn-lt"/>
              </a:rPr>
              <a:t>API</a:t>
            </a:r>
            <a:r>
              <a:rPr lang="ru-RU" sz="2500" dirty="0" smtClean="0">
                <a:latin typeface="+mn-lt"/>
              </a:rPr>
              <a:t> для разработчиков и безопасность</a:t>
            </a:r>
            <a:endParaRPr lang="ru-RU" sz="2500" dirty="0"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823337" y="2564904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792542" y="4077072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987824" y="5661248"/>
            <a:ext cx="3181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4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4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4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0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043608" y="194016"/>
            <a:ext cx="712879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>1С-Битрикс: Управление сайтом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09504" y="1584976"/>
            <a:ext cx="49685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профессиональная система </a:t>
            </a:r>
            <a:r>
              <a:rPr lang="ru-RU" sz="2400" dirty="0">
                <a:latin typeface="+mj-lt"/>
              </a:rPr>
              <a:t>управления веб-проектами для </a:t>
            </a:r>
            <a:r>
              <a:rPr lang="ru-RU" sz="2400" dirty="0" smtClean="0">
                <a:latin typeface="+mj-lt"/>
              </a:rPr>
              <a:t>создания:</a:t>
            </a:r>
            <a:endParaRPr lang="ru-RU" sz="2400" dirty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pPr marL="800100" lvl="1" indent="-342900">
              <a:buClr>
                <a:srgbClr val="FFC0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корпоративных </a:t>
            </a:r>
            <a:r>
              <a:rPr lang="ru-RU" sz="2400" dirty="0" smtClean="0">
                <a:latin typeface="+mj-lt"/>
              </a:rPr>
              <a:t>сайтов</a:t>
            </a:r>
          </a:p>
          <a:p>
            <a:pPr marL="800100" lvl="1" indent="-342900">
              <a:buClr>
                <a:srgbClr val="FFC0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интернет-магазинов</a:t>
            </a:r>
            <a:endParaRPr lang="ru-RU" sz="2400" dirty="0">
              <a:latin typeface="+mj-lt"/>
            </a:endParaRPr>
          </a:p>
          <a:p>
            <a:pPr marL="800100" lvl="1" indent="-342900">
              <a:buClr>
                <a:srgbClr val="FFC0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Clr>
                <a:srgbClr val="FFC0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онлайн-сообществ</a:t>
            </a:r>
          </a:p>
          <a:p>
            <a:pPr marL="800100" lvl="1" indent="-342900">
              <a:buClr>
                <a:srgbClr val="FFC0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социальных сетей </a:t>
            </a:r>
            <a:endParaRPr lang="ru-RU" sz="2400" dirty="0" smtClean="0">
              <a:latin typeface="+mj-lt"/>
            </a:endParaRPr>
          </a:p>
          <a:p>
            <a:pPr marL="800100" lvl="1" indent="-342900">
              <a:buClr>
                <a:srgbClr val="FFC0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и </a:t>
            </a:r>
            <a:r>
              <a:rPr lang="ru-RU" sz="2400" dirty="0">
                <a:latin typeface="+mj-lt"/>
              </a:rPr>
              <a:t>других </a:t>
            </a:r>
            <a:r>
              <a:rPr lang="ru-RU" sz="2400" dirty="0" smtClean="0">
                <a:latin typeface="+mj-lt"/>
              </a:rPr>
              <a:t>сайтов</a:t>
            </a:r>
          </a:p>
          <a:p>
            <a:endParaRPr lang="ru-RU" sz="2400" dirty="0">
              <a:latin typeface="+mj-lt"/>
            </a:endParaRPr>
          </a:p>
        </p:txBody>
      </p:sp>
      <p:pic>
        <p:nvPicPr>
          <p:cNvPr id="14" name="Изображение 1" descr="box-b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  <p:pic>
        <p:nvPicPr>
          <p:cNvPr id="15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275856" y="5739960"/>
            <a:ext cx="2629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rgbClr val="C00000"/>
                </a:solidFill>
              </a:rPr>
              <a:t>www.1c-bitrix.ru</a:t>
            </a:r>
            <a:endParaRPr lang="ru-RU" sz="28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6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1596603" y="-27384"/>
            <a:ext cx="5927725" cy="74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dirty="0" smtClean="0">
                <a:latin typeface="Calibri" pitchFamily="34" charset="0"/>
              </a:rPr>
              <a:t>Работа с данными на сайте</a:t>
            </a:r>
            <a:endParaRPr lang="en-US" sz="2800" dirty="0">
              <a:latin typeface="Verdan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85" y="2204864"/>
            <a:ext cx="4763703" cy="288032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9512" y="1124744"/>
            <a:ext cx="4310062" cy="420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  <a:buClr>
                <a:srgbClr val="C00000"/>
              </a:buClr>
            </a:pPr>
            <a:endParaRPr lang="ru-RU" dirty="0" smtClean="0"/>
          </a:p>
          <a:p>
            <a:pPr marL="176213" indent="-176213">
              <a:spcAft>
                <a:spcPts val="1000"/>
              </a:spcAft>
              <a:buClr>
                <a:srgbClr val="FFC000"/>
              </a:buClr>
              <a:buSzPct val="117000"/>
              <a:buFont typeface="Arial" panose="020B0604020202020204" pitchFamily="34" charset="0"/>
              <a:buChar char="•"/>
            </a:pPr>
            <a:r>
              <a:rPr lang="ru-RU" sz="2400" dirty="0"/>
              <a:t>Просмотр открытых </a:t>
            </a:r>
            <a:br>
              <a:rPr lang="ru-RU" sz="2400" dirty="0"/>
            </a:br>
            <a:r>
              <a:rPr lang="ru-RU" sz="2400" dirty="0"/>
              <a:t>данных на сайте в онлайн-таблице и на карте</a:t>
            </a:r>
          </a:p>
          <a:p>
            <a:pPr marL="176213" lvl="0" indent="-176213">
              <a:spcAft>
                <a:spcPts val="1000"/>
              </a:spcAft>
              <a:buClr>
                <a:srgbClr val="FFC000"/>
              </a:buClr>
              <a:buSzPct val="117000"/>
              <a:buFont typeface="Arial" panose="020B0604020202020204" pitchFamily="34" charset="0"/>
              <a:buChar char="•"/>
            </a:pPr>
            <a:r>
              <a:rPr lang="ru-RU" sz="2400" dirty="0" smtClean="0"/>
              <a:t>Поиск и </a:t>
            </a:r>
            <a:r>
              <a:rPr lang="ru-RU" sz="2400" dirty="0"/>
              <a:t>фильтрация данных </a:t>
            </a:r>
          </a:p>
          <a:p>
            <a:pPr marL="176213" lvl="0" indent="-176213">
              <a:spcAft>
                <a:spcPts val="1000"/>
              </a:spcAft>
              <a:buClr>
                <a:srgbClr val="FFC000"/>
              </a:buClr>
              <a:buSzPct val="117000"/>
              <a:buFont typeface="Arial" panose="020B0604020202020204" pitchFamily="34" charset="0"/>
              <a:buChar char="•"/>
            </a:pPr>
            <a:r>
              <a:rPr lang="ru-RU" sz="2400" dirty="0" smtClean="0"/>
              <a:t>Обратная </a:t>
            </a:r>
            <a:r>
              <a:rPr lang="ru-RU" sz="2400" dirty="0"/>
              <a:t>связь и отправка сообщений об </a:t>
            </a:r>
            <a:r>
              <a:rPr lang="ru-RU" sz="2400" dirty="0" smtClean="0"/>
              <a:t>ошибках</a:t>
            </a:r>
          </a:p>
          <a:p>
            <a:pPr marL="176213" lvl="0" indent="-176213">
              <a:spcAft>
                <a:spcPts val="1000"/>
              </a:spcAft>
              <a:buClr>
                <a:srgbClr val="FFC000"/>
              </a:buClr>
              <a:buSzPct val="117000"/>
              <a:buFont typeface="Arial" panose="020B0604020202020204" pitchFamily="34" charset="0"/>
              <a:buChar char="•"/>
            </a:pPr>
            <a:r>
              <a:rPr lang="ru-RU" sz="2400" dirty="0"/>
              <a:t>Интерактивная карта объектов</a:t>
            </a:r>
          </a:p>
        </p:txBody>
      </p:sp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4336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549970" y="116632"/>
            <a:ext cx="812648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dirty="0" smtClean="0">
                <a:latin typeface="+mn-lt"/>
              </a:rPr>
              <a:t>Настраиваемая онлайн-таблица</a:t>
            </a:r>
            <a:r>
              <a:rPr lang="ru-RU" sz="5400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5400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sz="2400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2696"/>
            <a:ext cx="6582971" cy="5689600"/>
          </a:xfrm>
          <a:prstGeom prst="rect">
            <a:avLst/>
          </a:prstGeom>
        </p:spPr>
      </p:pic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395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1619672" y="-99392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dirty="0">
                <a:latin typeface="Calibri" pitchFamily="34" charset="0"/>
              </a:rPr>
              <a:t> </a:t>
            </a:r>
            <a:r>
              <a:rPr lang="ru-RU" sz="3600" dirty="0" smtClean="0">
                <a:latin typeface="Calibri" pitchFamily="34" charset="0"/>
              </a:rPr>
              <a:t>Данные на карте</a:t>
            </a:r>
            <a:endParaRPr lang="en-US" sz="2000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76017"/>
            <a:ext cx="7861163" cy="4753165"/>
          </a:xfrm>
          <a:prstGeom prst="rect">
            <a:avLst/>
          </a:prstGeom>
        </p:spPr>
      </p:pic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2574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579433"/>
            <a:ext cx="484671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FFC000"/>
              </a:buClr>
              <a:buSzPct val="116000"/>
              <a:buFont typeface="Arial" panose="020B0604020202020204" pitchFamily="34" charset="0"/>
              <a:buChar char="•"/>
            </a:pPr>
            <a:r>
              <a:rPr lang="ru-RU" sz="2200" dirty="0"/>
              <a:t>Единое хранилище открытых данных</a:t>
            </a: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SzPct val="116000"/>
              <a:buFont typeface="Arial" panose="020B0604020202020204" pitchFamily="34" charset="0"/>
              <a:buChar char="•"/>
            </a:pPr>
            <a:r>
              <a:rPr lang="ru-RU" sz="2200" dirty="0" smtClean="0"/>
              <a:t>Создание и  </a:t>
            </a:r>
            <a:r>
              <a:rPr lang="ru-RU" sz="2200" dirty="0"/>
              <a:t>редактирование </a:t>
            </a:r>
            <a:r>
              <a:rPr lang="ru-RU" sz="2200" dirty="0" smtClean="0"/>
              <a:t>данных в административной части сайта</a:t>
            </a:r>
          </a:p>
          <a:p>
            <a:pPr marL="457200" lvl="0" indent="-457200">
              <a:spcAft>
                <a:spcPts val="1200"/>
              </a:spcAft>
              <a:buClr>
                <a:srgbClr val="FFC000"/>
              </a:buClr>
              <a:buSzPct val="116000"/>
              <a:buFont typeface="Arial" panose="020B0604020202020204" pitchFamily="34" charset="0"/>
              <a:buChar char="•"/>
            </a:pPr>
            <a:r>
              <a:rPr lang="ru-RU" sz="2200" dirty="0" smtClean="0"/>
              <a:t>Импорт </a:t>
            </a:r>
            <a:r>
              <a:rPr lang="ru-RU" sz="2200" dirty="0"/>
              <a:t>и экспорт </a:t>
            </a:r>
            <a:r>
              <a:rPr lang="ru-RU" sz="2200" dirty="0" smtClean="0"/>
              <a:t>данных (.</a:t>
            </a:r>
            <a:r>
              <a:rPr lang="en-US" sz="2200" dirty="0" smtClean="0"/>
              <a:t>csv</a:t>
            </a:r>
            <a:r>
              <a:rPr lang="ru-RU" sz="2200" dirty="0"/>
              <a:t>)</a:t>
            </a:r>
            <a:r>
              <a:rPr lang="ru-RU" sz="2200" dirty="0" smtClean="0"/>
              <a:t> </a:t>
            </a:r>
          </a:p>
          <a:p>
            <a:pPr marL="457200" lvl="0" indent="-457200">
              <a:spcAft>
                <a:spcPts val="1200"/>
              </a:spcAft>
              <a:buClr>
                <a:srgbClr val="FFC000"/>
              </a:buClr>
              <a:buSzPct val="116000"/>
              <a:buFont typeface="Arial" panose="020B0604020202020204" pitchFamily="34" charset="0"/>
              <a:buChar char="•"/>
            </a:pPr>
            <a:r>
              <a:rPr lang="ru-RU" sz="2200" dirty="0" smtClean="0"/>
              <a:t>Версионность данных</a:t>
            </a:r>
            <a:endParaRPr lang="ru-RU" sz="2200" dirty="0"/>
          </a:p>
          <a:p>
            <a:pPr marL="457200" lvl="0" indent="-457200">
              <a:spcAft>
                <a:spcPts val="1200"/>
              </a:spcAft>
              <a:buClr>
                <a:srgbClr val="FFC000"/>
              </a:buClr>
              <a:buSzPct val="116000"/>
              <a:buFont typeface="Arial" panose="020B0604020202020204" pitchFamily="34" charset="0"/>
              <a:buChar char="•"/>
            </a:pPr>
            <a:r>
              <a:rPr lang="ru-RU" sz="2200" dirty="0" smtClean="0"/>
              <a:t>Управление сообщениями</a:t>
            </a:r>
            <a:br>
              <a:rPr lang="ru-RU" sz="2200" dirty="0" smtClean="0"/>
            </a:br>
            <a:r>
              <a:rPr lang="ru-RU" sz="2200" dirty="0" smtClean="0"/>
              <a:t> </a:t>
            </a:r>
            <a:r>
              <a:rPr lang="ru-RU" sz="2200" dirty="0"/>
              <a:t>об </a:t>
            </a:r>
            <a:r>
              <a:rPr lang="ru-RU" sz="2200" dirty="0" smtClean="0"/>
              <a:t>ошибках</a:t>
            </a:r>
          </a:p>
          <a:p>
            <a:pPr marL="457200" lvl="0" indent="-457200">
              <a:spcAft>
                <a:spcPts val="1200"/>
              </a:spcAft>
              <a:buClr>
                <a:srgbClr val="FFC000"/>
              </a:buClr>
              <a:buSzPct val="116000"/>
              <a:buFont typeface="Arial" panose="020B0604020202020204" pitchFamily="34" charset="0"/>
              <a:buChar char="•"/>
            </a:pPr>
            <a:r>
              <a:rPr lang="ru-RU" sz="2200" dirty="0" smtClean="0"/>
              <a:t>Журнал </a:t>
            </a:r>
            <a:r>
              <a:rPr lang="ru-RU" sz="2200" dirty="0"/>
              <a:t>контроля за изменениями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4836" y="7937"/>
            <a:ext cx="6095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+mn-lt"/>
              </a:rPr>
              <a:t>Возможности для </a:t>
            </a:r>
          </a:p>
          <a:p>
            <a:r>
              <a:rPr lang="ru-RU" sz="3600" dirty="0" smtClean="0">
                <a:latin typeface="+mn-lt"/>
              </a:rPr>
              <a:t>операторов</a:t>
            </a:r>
            <a:endParaRPr lang="ru-RU" sz="3600" dirty="0">
              <a:latin typeface="+mn-lt"/>
            </a:endParaRPr>
          </a:p>
        </p:txBody>
      </p:sp>
      <p:sp>
        <p:nvSpPr>
          <p:cNvPr id="2" name="AutoShape 4" descr="https://cp.bitrix.ru/extranet/contacts/personal/user/574/files/element/historyget/1119602/macbook1%20%282%29.pn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fedotov\Downloads\Depositphotos_5458306_origina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4" r="2569"/>
          <a:stretch/>
        </p:blipFill>
        <p:spPr bwMode="auto">
          <a:xfrm>
            <a:off x="4838700" y="7937"/>
            <a:ext cx="43053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2274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3114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Пример внедрения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60494" y="6093296"/>
            <a:ext cx="2191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data.admhmao.ru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fedotov\Pictures\Скрины\P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23410"/>
            <a:ext cx="8067967" cy="461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5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6754" y="966202"/>
            <a:ext cx="790773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</a:pPr>
            <a:r>
              <a:rPr lang="ru-RU" sz="2400" dirty="0" smtClean="0"/>
              <a:t>Соответствие </a:t>
            </a:r>
            <a:r>
              <a:rPr lang="ru-RU" sz="2400" dirty="0"/>
              <a:t>Законодательству РФ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</a:pPr>
            <a:r>
              <a:rPr lang="ru-RU" sz="2400" dirty="0"/>
              <a:t>Высокая безопасность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</a:pPr>
            <a:r>
              <a:rPr lang="ru-RU" sz="2400" dirty="0"/>
              <a:t>Быстрый срок внедрения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</a:pPr>
            <a:r>
              <a:rPr lang="ru-RU" sz="2400" dirty="0"/>
              <a:t>Быстрая скорость загрузки страницы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</a:pPr>
            <a:r>
              <a:rPr lang="ru-RU" sz="2400" dirty="0"/>
              <a:t>Работа под высокими нагрузками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</a:pPr>
            <a:r>
              <a:rPr lang="ru-RU" sz="2400" dirty="0"/>
              <a:t>Гибкость кода к доработкам </a:t>
            </a:r>
            <a:endParaRPr lang="ru-RU" sz="2400" dirty="0" smtClean="0"/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</a:pPr>
            <a:r>
              <a:rPr lang="ru-RU" sz="2400" dirty="0"/>
              <a:t>Комплексные готовые </a:t>
            </a:r>
            <a:r>
              <a:rPr lang="ru-RU" sz="2400" dirty="0" smtClean="0"/>
              <a:t>решения</a:t>
            </a:r>
            <a:endParaRPr lang="ru-RU" sz="2400" dirty="0"/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</a:pPr>
            <a:r>
              <a:rPr lang="ru-RU" sz="2400" dirty="0"/>
              <a:t>Защита от вирусов и сетевых атак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</a:pPr>
            <a:r>
              <a:rPr lang="ru-RU" sz="2400" dirty="0"/>
              <a:t>Техподдержка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</a:pPr>
            <a:r>
              <a:rPr lang="ru-RU" sz="2400" b="1" dirty="0"/>
              <a:t>Сертификат ФСТЭК РФ</a:t>
            </a:r>
            <a:endParaRPr lang="ru-RU" sz="2400" dirty="0"/>
          </a:p>
          <a:p>
            <a:r>
              <a:rPr lang="ru-RU" sz="2800" dirty="0"/>
              <a:t> 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11560" y="116632"/>
            <a:ext cx="784887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dirty="0" smtClean="0">
                <a:latin typeface="Calibri" pitchFamily="34" charset="0"/>
              </a:rPr>
              <a:t>Преимущества решений «1С-Битрикс»</a:t>
            </a:r>
            <a:endParaRPr lang="en-US" sz="3600" dirty="0">
              <a:latin typeface="Verdana" pitchFamily="34" charset="0"/>
            </a:endParaRPr>
          </a:p>
        </p:txBody>
      </p:sp>
      <p:pic>
        <p:nvPicPr>
          <p:cNvPr id="4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4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fedotov\Pictures\Depositphotos_42272797_xl-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13376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-18619"/>
            <a:ext cx="9152468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2348880"/>
            <a:ext cx="8424936" cy="203554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algn="ctr">
              <a:tabLst>
                <a:tab pos="92075" algn="l"/>
              </a:tabLst>
            </a:pPr>
            <a:r>
              <a:rPr lang="ru-RU" sz="3200" dirty="0"/>
              <a:t>«1С-Битрикс: </a:t>
            </a:r>
            <a:r>
              <a:rPr lang="ru-RU" sz="3200" dirty="0" smtClean="0"/>
              <a:t>Официальный сайт государственной </a:t>
            </a:r>
            <a:r>
              <a:rPr lang="ru-RU" sz="3200" dirty="0"/>
              <a:t>организации</a:t>
            </a:r>
            <a:r>
              <a:rPr lang="ru-RU" sz="3200" dirty="0" smtClean="0"/>
              <a:t>»</a:t>
            </a:r>
          </a:p>
          <a:p>
            <a:pPr algn="ctr">
              <a:tabLst>
                <a:tab pos="92075" algn="l"/>
              </a:tabLst>
            </a:pPr>
            <a:r>
              <a:rPr lang="ru-RU" sz="3200" dirty="0" smtClean="0"/>
              <a:t>СКОЛЬКО ЭТО СТОИТ?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6667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635896" y="1658857"/>
            <a:ext cx="5387102" cy="4146407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600" dirty="0"/>
              <a:t>«1С-Битрикс: Управление сайтом - </a:t>
            </a:r>
            <a:r>
              <a:rPr lang="ru-RU" sz="2600" b="1" dirty="0">
                <a:solidFill>
                  <a:srgbClr val="FFC000"/>
                </a:solidFill>
              </a:rPr>
              <a:t>Эксперт</a:t>
            </a:r>
            <a:r>
              <a:rPr lang="ru-RU" sz="2600" dirty="0" smtClean="0"/>
              <a:t>» </a:t>
            </a:r>
            <a:r>
              <a:rPr lang="ru-RU" sz="2400" dirty="0" smtClean="0"/>
              <a:t>+ «Официальный сайт государственной организации»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 smtClean="0">
                <a:solidFill>
                  <a:srgbClr val="FFC000"/>
                </a:solidFill>
              </a:rPr>
              <a:t>73 </a:t>
            </a:r>
            <a:r>
              <a:rPr lang="ru-RU" sz="2400" b="1" dirty="0">
                <a:solidFill>
                  <a:srgbClr val="FFC000"/>
                </a:solidFill>
              </a:rPr>
              <a:t>800 руб. 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ru-RU" sz="2400" b="1" dirty="0" smtClean="0">
              <a:solidFill>
                <a:srgbClr val="FFC000"/>
              </a:solidFill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600" dirty="0" smtClean="0"/>
              <a:t>«</a:t>
            </a:r>
            <a:r>
              <a:rPr lang="ru-RU" sz="2600" dirty="0"/>
              <a:t>1С-Битрикс: Управление сайтом - </a:t>
            </a:r>
            <a:r>
              <a:rPr lang="ru-RU" sz="2600" b="1" dirty="0">
                <a:solidFill>
                  <a:srgbClr val="FFC000"/>
                </a:solidFill>
              </a:rPr>
              <a:t>Бизнес</a:t>
            </a:r>
            <a:r>
              <a:rPr lang="ru-RU" sz="2600" dirty="0" smtClean="0"/>
              <a:t>»</a:t>
            </a:r>
            <a:r>
              <a:rPr lang="ru-RU" sz="2600" b="1" dirty="0" smtClean="0"/>
              <a:t> </a:t>
            </a:r>
            <a:r>
              <a:rPr lang="ru-RU" sz="2400" dirty="0" smtClean="0"/>
              <a:t>+</a:t>
            </a:r>
            <a:r>
              <a:rPr lang="ru-RU" sz="2400" b="1" dirty="0" smtClean="0"/>
              <a:t> </a:t>
            </a:r>
            <a:r>
              <a:rPr lang="ru-RU" sz="2400" dirty="0"/>
              <a:t>«Официальный сайт государственной организации»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 smtClean="0">
                <a:solidFill>
                  <a:srgbClr val="FFC000"/>
                </a:solidFill>
              </a:rPr>
              <a:t>93 </a:t>
            </a:r>
            <a:r>
              <a:rPr lang="ru-RU" sz="2400" b="1" dirty="0">
                <a:solidFill>
                  <a:srgbClr val="FFC000"/>
                </a:solidFill>
              </a:rPr>
              <a:t>800 руб. </a:t>
            </a:r>
            <a:endParaRPr lang="ru-RU" sz="2400" b="1" dirty="0" smtClean="0">
              <a:solidFill>
                <a:srgbClr val="FFC00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/>
          <a:stretch/>
        </p:blipFill>
        <p:spPr bwMode="auto">
          <a:xfrm>
            <a:off x="1" y="1700808"/>
            <a:ext cx="3563888" cy="415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68431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Calibri"/>
                <a:cs typeface="+mn-cs"/>
              </a:rPr>
              <a:t>1С-Битрикс: Официальный сайт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Calibri"/>
                <a:cs typeface="+mn-cs"/>
              </a:rPr>
              <a:t>государственной организации</a:t>
            </a:r>
            <a:endParaRPr lang="ru-RU" sz="36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1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3216" y="0"/>
            <a:ext cx="9157216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2761604"/>
            <a:ext cx="7562800" cy="124346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algn="ctr">
              <a:lnSpc>
                <a:spcPct val="90000"/>
              </a:lnSpc>
            </a:pPr>
            <a:r>
              <a:rPr lang="ru-RU" sz="3600" dirty="0">
                <a:cs typeface="Calibri"/>
              </a:rPr>
              <a:t>Закажите внедрение сайта и доработки у партнеров «1С-Битрикс</a:t>
            </a:r>
            <a:r>
              <a:rPr lang="ru-RU" sz="3600" dirty="0" smtClean="0">
                <a:cs typeface="Calibri"/>
              </a:rPr>
              <a:t>»</a:t>
            </a:r>
            <a:endParaRPr lang="ru-RU" sz="3600" dirty="0">
              <a:cs typeface="Calibri"/>
            </a:endParaRPr>
          </a:p>
        </p:txBody>
      </p:sp>
      <p:pic>
        <p:nvPicPr>
          <p:cNvPr id="11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7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fedotov\Pictures\Depositphotos_3977455_origin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r="3669"/>
          <a:stretch/>
        </p:blipFill>
        <p:spPr bwMode="auto">
          <a:xfrm>
            <a:off x="0" y="1910"/>
            <a:ext cx="9144000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" name="Прямоугольник 10"/>
          <p:cNvSpPr>
            <a:spLocks noChangeArrowheads="1"/>
          </p:cNvSpPr>
          <p:nvPr/>
        </p:nvSpPr>
        <p:spPr bwMode="auto">
          <a:xfrm>
            <a:off x="4572000" y="1910"/>
            <a:ext cx="4568754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1592585"/>
            <a:ext cx="4244334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342900" indent="-342900">
              <a:buClr>
                <a:srgbClr val="FFC000"/>
              </a:buClr>
              <a:buSzPct val="131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342900" indent="-342900">
              <a:buClr>
                <a:srgbClr val="FFC000"/>
              </a:buClr>
              <a:buSzPct val="131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 marL="342900" indent="-342900">
              <a:buClr>
                <a:srgbClr val="FFC000"/>
              </a:buClr>
              <a:buSzPct val="131000"/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SzPct val="131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342900" indent="-342900">
              <a:buClr>
                <a:srgbClr val="FFC000"/>
              </a:buClr>
              <a:buSzPct val="131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342900" indent="-342900">
              <a:buClr>
                <a:srgbClr val="FFC000"/>
              </a:buClr>
              <a:buSzPct val="131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684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atin typeface="Calibri" pitchFamily="34" charset="0"/>
              </a:rPr>
              <a:t> </a:t>
            </a:r>
            <a:r>
              <a:rPr lang="ru-RU" sz="3600" dirty="0">
                <a:latin typeface="Calibri" pitchFamily="34" charset="0"/>
              </a:rPr>
              <a:t>Сайт создали. </a:t>
            </a:r>
            <a:endParaRPr lang="en-US" sz="3600" dirty="0">
              <a:latin typeface="Calibri" pitchFamily="34" charset="0"/>
            </a:endParaRPr>
          </a:p>
          <a:p>
            <a:pPr algn="ctr">
              <a:defRPr/>
            </a:pPr>
            <a:r>
              <a:rPr lang="en-US" sz="3600" dirty="0">
                <a:latin typeface="Calibri" pitchFamily="34" charset="0"/>
              </a:rPr>
              <a:t>  </a:t>
            </a:r>
            <a:r>
              <a:rPr lang="ru-RU" sz="3600" dirty="0" smtClean="0">
                <a:latin typeface="Calibri" pitchFamily="34" charset="0"/>
              </a:rPr>
              <a:t>Что </a:t>
            </a:r>
            <a:r>
              <a:rPr lang="ru-RU" sz="3600" dirty="0">
                <a:latin typeface="Calibri" pitchFamily="34" charset="0"/>
              </a:rPr>
              <a:t>дальше?</a:t>
            </a:r>
            <a:endParaRPr lang="ru-RU" sz="3600" dirty="0"/>
          </a:p>
        </p:txBody>
      </p: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filippov\Desktop\Untitled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975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696" y="4648053"/>
            <a:ext cx="19827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3" y="3303389"/>
            <a:ext cx="2835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22" y="4437112"/>
            <a:ext cx="29527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228"/>
            <a:ext cx="213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66" y="5517232"/>
            <a:ext cx="24447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25" y="3492996"/>
            <a:ext cx="2492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171" y="4415630"/>
            <a:ext cx="191135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505075"/>
            <a:ext cx="17224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Rectangle 2"/>
          <p:cNvSpPr txBox="1">
            <a:spLocks noChangeArrowheads="1"/>
          </p:cNvSpPr>
          <p:nvPr/>
        </p:nvSpPr>
        <p:spPr bwMode="auto">
          <a:xfrm>
            <a:off x="621978" y="-27384"/>
            <a:ext cx="798247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dirty="0">
                <a:latin typeface="Calibri" pitchFamily="34" charset="0"/>
              </a:rPr>
              <a:t>Платформу </a:t>
            </a:r>
            <a:r>
              <a:rPr lang="ru-RU" sz="3600" dirty="0" smtClean="0">
                <a:latin typeface="Calibri" pitchFamily="34" charset="0"/>
              </a:rPr>
              <a:t>«1С-Битрикс» используют</a:t>
            </a:r>
            <a:endParaRPr lang="en-US" sz="3600" dirty="0">
              <a:latin typeface="Verdana" pitchFamily="34" charset="0"/>
            </a:endParaRPr>
          </a:p>
        </p:txBody>
      </p:sp>
      <p:pic>
        <p:nvPicPr>
          <p:cNvPr id="16" name="Picture 2" descr="C:\Users\filippov\Desktop\Untitled-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fedotov\Pictures\dum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004888"/>
            <a:ext cx="5878612" cy="76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edotov\Pictures\rosreestr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16" y="2132856"/>
            <a:ext cx="1949952" cy="94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Изображение 2" descr="8709283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-18619"/>
            <a:ext cx="9152468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611560" y="2939025"/>
            <a:ext cx="7992888" cy="9731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Минимальное время на запуск сайта</a:t>
            </a:r>
            <a:endParaRPr lang="en-US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otov\Downloads\Depositphotos_13898726_s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22238" y="297230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Более </a:t>
            </a:r>
            <a:r>
              <a:rPr lang="ru-RU" sz="44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800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клиентов уже используют готовое решение</a:t>
            </a:r>
          </a:p>
        </p:txBody>
      </p:sp>
      <p:pic>
        <p:nvPicPr>
          <p:cNvPr id="6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0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2\gossite_screens\Snap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356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Temp\2\gossite_screens\Sna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6798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Temp\2\gossite_screens\Snap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" y="943447"/>
            <a:ext cx="9064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0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emp\2\gossite_screens\basic\Snap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" y="616686"/>
            <a:ext cx="9001099" cy="60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0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Temp\2\gossite_screens\basic\Snap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" y="836712"/>
            <a:ext cx="909987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77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\2\gossite_screens\basic\Snap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7" y="1273209"/>
            <a:ext cx="9016474" cy="451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0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2\gossite_screens\basic\Snap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" y="1196752"/>
            <a:ext cx="9037090" cy="44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Temp\2\gossite_screens\basic\Snap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" y="1196752"/>
            <a:ext cx="910070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2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550" y="3645024"/>
            <a:ext cx="3911449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06400" y="2162089"/>
            <a:ext cx="6669856" cy="330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buSzPct val="134000"/>
              <a:defRPr/>
            </a:pPr>
            <a:endParaRPr lang="ru-RU" sz="2200" dirty="0"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34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Какие </a:t>
            </a:r>
            <a:r>
              <a:rPr lang="ru-RU" sz="2400" dirty="0">
                <a:latin typeface="Calibri" pitchFamily="34" charset="0"/>
              </a:rPr>
              <a:t>разделы нужно </a:t>
            </a:r>
            <a:r>
              <a:rPr lang="ru-RU" sz="2400" dirty="0" smtClean="0">
                <a:latin typeface="Calibri" pitchFamily="34" charset="0"/>
              </a:rPr>
              <a:t>сделать, если их много?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34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Какие </a:t>
            </a:r>
            <a:r>
              <a:rPr lang="ru-RU" sz="2400" dirty="0">
                <a:latin typeface="Calibri" pitchFamily="34" charset="0"/>
              </a:rPr>
              <a:t>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34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Каким </a:t>
            </a:r>
            <a:r>
              <a:rPr lang="ru-RU" sz="2400" dirty="0">
                <a:latin typeface="Calibri" pitchFamily="34" charset="0"/>
              </a:rPr>
              <a:t>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34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Какие сервисы нужны</a:t>
            </a:r>
            <a:r>
              <a:rPr lang="ru-RU" sz="2400" dirty="0">
                <a:latin typeface="Calibri" pitchFamily="34" charset="0"/>
              </a:rPr>
              <a:t>? </a:t>
            </a:r>
            <a:endParaRPr lang="ru-RU" sz="2400" dirty="0" smtClean="0"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34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Как соответствовать законодательству?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34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Как найти и контролировать подрядчика?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66272" y="-27384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dirty="0">
                <a:latin typeface="Calibri" pitchFamily="34" charset="0"/>
              </a:rPr>
              <a:t>Сделать хороший сайт сложно</a:t>
            </a:r>
            <a:endParaRPr lang="en-US" sz="3600" dirty="0"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8252" y="891877"/>
            <a:ext cx="5623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800" dirty="0">
                <a:latin typeface="Calibri" pitchFamily="34" charset="0"/>
              </a:rPr>
              <a:t>Нужно выделить много организационных ресурсов на непрофильную </a:t>
            </a:r>
            <a:r>
              <a:rPr lang="ru-RU" sz="2800" dirty="0" smtClean="0">
                <a:latin typeface="Calibri" pitchFamily="34" charset="0"/>
              </a:rPr>
              <a:t>деятельность</a:t>
            </a:r>
            <a:endParaRPr lang="ru-RU" sz="2800" dirty="0">
              <a:latin typeface="Calibri" pitchFamily="34" charset="0"/>
            </a:endParaRPr>
          </a:p>
        </p:txBody>
      </p:sp>
      <p:pic>
        <p:nvPicPr>
          <p:cNvPr id="13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956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otov\Pictures\Depositphotos_5172258_l-2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r="595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-18619"/>
            <a:ext cx="9152468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99592" y="2708920"/>
            <a:ext cx="7344048" cy="13112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Внутренний </a:t>
            </a: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портал </a:t>
            </a: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государственной организации</a:t>
            </a:r>
            <a:endParaRPr lang="en-US" sz="3600" dirty="0">
              <a:solidFill>
                <a:schemeClr val="bg1"/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10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fedotov\Pictures\b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65104"/>
            <a:ext cx="2232248" cy="219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304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88640"/>
            <a:ext cx="8087816" cy="685800"/>
          </a:xfrm>
        </p:spPr>
        <p:txBody>
          <a:bodyPr/>
          <a:lstStyle/>
          <a:p>
            <a:pPr eaLnBrk="1" hangingPunct="1"/>
            <a:r>
              <a:rPr lang="ru-RU" sz="3200" dirty="0" smtClean="0">
                <a:latin typeface="Calibri" charset="0"/>
                <a:ea typeface="Verdana" charset="0"/>
                <a:cs typeface="Calibri" charset="0"/>
              </a:rPr>
              <a:t>Битрикс24 для государственной организации</a:t>
            </a:r>
            <a:endParaRPr lang="en-US" sz="3200" dirty="0">
              <a:latin typeface="Calibri" charset="0"/>
              <a:ea typeface="Verdana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285017"/>
            <a:ext cx="50592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latin typeface="+mn-lt"/>
              </a:rPr>
              <a:t>для </a:t>
            </a:r>
            <a:r>
              <a:rPr lang="ru-RU" sz="2300" dirty="0">
                <a:latin typeface="+mn-lt"/>
              </a:rPr>
              <a:t>автоматизация ежедневной работы служащего: оперативного взаимодействия, совместной работы над задачами, мероприятиями и документами, планово-организационной </a:t>
            </a:r>
            <a:r>
              <a:rPr lang="ru-RU" sz="2300" dirty="0" smtClean="0">
                <a:latin typeface="+mn-lt"/>
              </a:rPr>
              <a:t>деятельности</a:t>
            </a:r>
            <a:endParaRPr lang="ru-RU" sz="2300" dirty="0">
              <a:latin typeface="+mn-lt"/>
            </a:endParaRPr>
          </a:p>
        </p:txBody>
      </p:sp>
      <p:pic>
        <p:nvPicPr>
          <p:cNvPr id="9" name="Picture 7" descr="C:\Users\volna\Desktop\my documents\презентации\картинки\нов\692097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751" y="1179623"/>
            <a:ext cx="2774665" cy="425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762906"/>
            <a:ext cx="4804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dirty="0"/>
              <a:t>Широкий </a:t>
            </a:r>
            <a:r>
              <a:rPr lang="ru-RU" dirty="0" smtClean="0"/>
              <a:t>функционал</a:t>
            </a:r>
            <a:endParaRPr lang="ru-RU" dirty="0"/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dirty="0"/>
              <a:t>Соответствие требованиям з</a:t>
            </a:r>
            <a:r>
              <a:rPr lang="ru-RU" dirty="0" smtClean="0"/>
              <a:t>аконов</a:t>
            </a:r>
            <a:r>
              <a:rPr lang="ru-RU" dirty="0"/>
              <a:t> </a:t>
            </a:r>
            <a:r>
              <a:rPr lang="ru-RU" dirty="0" smtClean="0"/>
              <a:t>РФ</a:t>
            </a:r>
            <a:endParaRPr lang="ru-RU" dirty="0"/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dirty="0"/>
              <a:t>Высокий уровень </a:t>
            </a:r>
            <a:r>
              <a:rPr lang="ru-RU" dirty="0" smtClean="0"/>
              <a:t>безопасности</a:t>
            </a:r>
            <a:endParaRPr lang="ru-RU" dirty="0"/>
          </a:p>
          <a:p>
            <a:pPr marL="285750" indent="-285750">
              <a:lnSpc>
                <a:spcPct val="150000"/>
              </a:lnSpc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dirty="0" smtClean="0"/>
              <a:t>Специальные цены для </a:t>
            </a:r>
            <a:r>
              <a:rPr lang="ru-RU" dirty="0" err="1" smtClean="0"/>
              <a:t>госорганизаций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7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197848" y="-7962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>Работа с документами</a:t>
            </a:r>
            <a:endParaRPr lang="ru-RU" sz="3600" dirty="0"/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861275" y="1354876"/>
            <a:ext cx="5655076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Единая база документов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Мгновенный поиск документов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Совместная работа над документами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SzPct val="121000"/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Единое хранилище документов – Битрикс24.Диск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ru-RU" sz="2400" dirty="0" smtClean="0"/>
          </a:p>
          <a:p>
            <a:pPr marL="457200" indent="-457200">
              <a:buAutoNum type="arabicPeriod"/>
              <a:defRPr/>
            </a:pPr>
            <a:endParaRPr lang="ru-RU" sz="2400" b="1" dirty="0">
              <a:latin typeface="+mn-lt"/>
            </a:endParaRPr>
          </a:p>
        </p:txBody>
      </p:sp>
      <p:pic>
        <p:nvPicPr>
          <p:cNvPr id="5122" name="Picture 2" descr="C:\Users\fedotov\Pictures\di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82" y="3867233"/>
            <a:ext cx="5184576" cy="299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103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97848" y="4462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/>
              <a:t>Календари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484779"/>
            <a:ext cx="468052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8000"/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Планирование </a:t>
            </a:r>
            <a:r>
              <a:rPr lang="ru-RU" sz="2400" dirty="0">
                <a:latin typeface="Calibri"/>
                <a:cs typeface="Calibri"/>
              </a:rPr>
              <a:t>рабочего времени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8000"/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Напоминания </a:t>
            </a:r>
            <a:r>
              <a:rPr lang="ru-RU" sz="2400" dirty="0">
                <a:latin typeface="Calibri"/>
                <a:cs typeface="Calibri"/>
              </a:rPr>
              <a:t>о предстоящих событиях </a:t>
            </a:r>
            <a:endParaRPr lang="ru-RU" sz="2400" dirty="0" smtClean="0">
              <a:latin typeface="Calibri"/>
              <a:cs typeface="Calibri"/>
            </a:endParaRP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8000"/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График отсутс</a:t>
            </a:r>
            <a:r>
              <a:rPr lang="ru-RU" sz="2400" dirty="0">
                <a:latin typeface="Calibri"/>
                <a:cs typeface="Calibri"/>
              </a:rPr>
              <a:t>т</a:t>
            </a:r>
            <a:r>
              <a:rPr lang="ru-RU" sz="2400" dirty="0" smtClean="0">
                <a:latin typeface="Calibri"/>
                <a:cs typeface="Calibri"/>
              </a:rPr>
              <a:t>вий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8000"/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Собрания и планёрки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8000"/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Интеграция с </a:t>
            </a:r>
            <a:r>
              <a:rPr lang="en-US" sz="2400" dirty="0" smtClean="0">
                <a:latin typeface="Calibri"/>
                <a:cs typeface="Calibri"/>
              </a:rPr>
              <a:t>Apple </a:t>
            </a:r>
            <a:r>
              <a:rPr lang="ru-RU" sz="2400" dirty="0" smtClean="0">
                <a:latin typeface="Calibri"/>
                <a:cs typeface="Calibri"/>
              </a:rPr>
              <a:t>и </a:t>
            </a:r>
            <a:r>
              <a:rPr lang="en-US" sz="2400" dirty="0" smtClean="0">
                <a:latin typeface="Calibri"/>
                <a:cs typeface="Calibri"/>
              </a:rPr>
              <a:t>Google</a:t>
            </a:r>
            <a:endParaRPr lang="ru-RU" sz="2400" dirty="0">
              <a:latin typeface="Calibri"/>
              <a:cs typeface="Calibri"/>
            </a:endParaRP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8000"/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Доступ с мобильных устройств</a:t>
            </a:r>
            <a:endParaRPr lang="ru-RU" sz="2400" dirty="0">
              <a:latin typeface="Calibri"/>
              <a:cs typeface="Calibri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fedotov\Pictures\calendar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2" y="2132856"/>
            <a:ext cx="4300832" cy="225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269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97848" y="4462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>Внутренние коммуникации</a:t>
            </a:r>
            <a:endParaRPr lang="en-US" sz="3600" dirty="0"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3" y="1234782"/>
            <a:ext cx="431485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Aft>
                <a:spcPts val="1800"/>
              </a:spcAft>
              <a:buClr>
                <a:srgbClr val="FFC000"/>
              </a:buClr>
              <a:buSzPct val="117000"/>
              <a:buFont typeface="Arial" pitchFamily="34" charset="0"/>
              <a:buChar char="•"/>
            </a:pPr>
            <a:r>
              <a:rPr lang="ru-RU" sz="2200" dirty="0" smtClean="0"/>
              <a:t>«Живая лента» вместо почты</a:t>
            </a:r>
          </a:p>
          <a:p>
            <a:pPr marL="176213" indent="-176213">
              <a:spcAft>
                <a:spcPts val="1800"/>
              </a:spcAft>
              <a:buClr>
                <a:srgbClr val="FFC000"/>
              </a:buClr>
              <a:buSzPct val="117000"/>
              <a:buFont typeface="Arial" pitchFamily="34" charset="0"/>
              <a:buChar char="•"/>
            </a:pPr>
            <a:r>
              <a:rPr lang="ru-RU" sz="2200" dirty="0" smtClean="0"/>
              <a:t>Оповещения и объявления</a:t>
            </a:r>
          </a:p>
          <a:p>
            <a:pPr marL="176213" indent="-176213">
              <a:spcAft>
                <a:spcPts val="1800"/>
              </a:spcAft>
              <a:buClr>
                <a:srgbClr val="FFC000"/>
              </a:buClr>
              <a:buSzPct val="117000"/>
              <a:buFont typeface="Arial" pitchFamily="34" charset="0"/>
              <a:buChar char="•"/>
            </a:pPr>
            <a:r>
              <a:rPr lang="ru-RU" sz="2200" dirty="0" smtClean="0"/>
              <a:t> Встроенный мессенджер:</a:t>
            </a:r>
          </a:p>
          <a:p>
            <a:pPr marL="800100" lvl="1" indent="-342900">
              <a:spcAft>
                <a:spcPts val="0"/>
              </a:spcAft>
              <a:buClr>
                <a:srgbClr val="FFC000"/>
              </a:buClr>
              <a:buSzPct val="117000"/>
              <a:buFont typeface="Arial" panose="020B0604020202020204" pitchFamily="34" charset="0"/>
              <a:buChar char="•"/>
            </a:pPr>
            <a:r>
              <a:rPr lang="ru-RU" sz="2200" dirty="0"/>
              <a:t>с</a:t>
            </a:r>
            <a:r>
              <a:rPr lang="ru-RU" sz="2200" dirty="0" smtClean="0"/>
              <a:t>ообщения</a:t>
            </a:r>
          </a:p>
          <a:p>
            <a:pPr marL="800100" lvl="1" indent="-342900">
              <a:spcAft>
                <a:spcPts val="0"/>
              </a:spcAft>
              <a:buClr>
                <a:srgbClr val="FFC000"/>
              </a:buClr>
              <a:buSzPct val="117000"/>
              <a:buFont typeface="Arial" panose="020B0604020202020204" pitchFamily="34" charset="0"/>
              <a:buChar char="•"/>
            </a:pPr>
            <a:r>
              <a:rPr lang="ru-RU" sz="2200" dirty="0" smtClean="0"/>
              <a:t>звонки </a:t>
            </a:r>
          </a:p>
          <a:p>
            <a:pPr marL="800100" lvl="1" indent="-342900">
              <a:spcAft>
                <a:spcPts val="1800"/>
              </a:spcAft>
              <a:buClr>
                <a:srgbClr val="FFC000"/>
              </a:buClr>
              <a:buSzPct val="117000"/>
              <a:buFont typeface="Arial" panose="020B0604020202020204" pitchFamily="34" charset="0"/>
              <a:buChar char="•"/>
            </a:pPr>
            <a:r>
              <a:rPr lang="ru-RU" sz="2200" dirty="0" err="1" smtClean="0"/>
              <a:t>видеозвонки</a:t>
            </a:r>
            <a:endParaRPr lang="ru-RU" sz="2200" dirty="0" smtClean="0"/>
          </a:p>
          <a:p>
            <a:pPr marL="176213" indent="-176213">
              <a:spcAft>
                <a:spcPts val="1800"/>
              </a:spcAft>
              <a:buClr>
                <a:srgbClr val="FFC000"/>
              </a:buClr>
              <a:buSzPct val="117000"/>
              <a:buFont typeface="Arial" pitchFamily="34" charset="0"/>
              <a:buChar char="•"/>
            </a:pPr>
            <a:r>
              <a:rPr lang="ru-RU" sz="2200" dirty="0" smtClean="0"/>
              <a:t>Обмен файлами в «Живой ленте» и мессенджере</a:t>
            </a:r>
            <a:endParaRPr lang="ru-RU" sz="2200" dirty="0"/>
          </a:p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2420888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7690" y="3852597"/>
            <a:ext cx="3815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pic>
        <p:nvPicPr>
          <p:cNvPr id="7170" name="Picture 2" descr="C:\Users\fedotov\Pictures\img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299992" cy="325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fedotov\Pictures\chat0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2"/>
          <a:stretch/>
        </p:blipFill>
        <p:spPr bwMode="auto">
          <a:xfrm>
            <a:off x="5796136" y="1628800"/>
            <a:ext cx="2235065" cy="3676476"/>
          </a:xfrm>
          <a:prstGeom prst="rect">
            <a:avLst/>
          </a:prstGeom>
          <a:noFill/>
          <a:effectLst>
            <a:outerShdw blurRad="1117600" dist="38100" dir="5400000" sx="109000" sy="109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fedotov\Pictures\chat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34397"/>
            <a:ext cx="4889900" cy="2626851"/>
          </a:xfrm>
          <a:prstGeom prst="rect">
            <a:avLst/>
          </a:prstGeom>
          <a:noFill/>
          <a:effectLst>
            <a:outerShdw blurRad="800100" dist="38100" dir="5400000" sx="96000" sy="96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055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97848" y="-2738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>Управление задачами</a:t>
            </a:r>
            <a:endParaRPr lang="en-US" sz="3600" dirty="0" smtClean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628800"/>
            <a:ext cx="417646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9000"/>
              <a:buFont typeface="Arial" panose="020B0604020202020204" pitchFamily="34" charset="0"/>
              <a:buChar char="•"/>
            </a:pPr>
            <a:r>
              <a:rPr lang="ru-RU" sz="2400" dirty="0" smtClean="0"/>
              <a:t>Совместная работа над задачами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9000"/>
              <a:buFont typeface="Arial" panose="020B0604020202020204" pitchFamily="34" charset="0"/>
              <a:buChar char="•"/>
            </a:pPr>
            <a:r>
              <a:rPr lang="ru-RU" sz="2400" dirty="0" smtClean="0"/>
              <a:t>Сроки, статусы, ответственные, контроль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9000"/>
              <a:buFont typeface="Arial" panose="020B0604020202020204" pitchFamily="34" charset="0"/>
              <a:buChar char="•"/>
            </a:pPr>
            <a:r>
              <a:rPr lang="ru-RU" sz="2400" dirty="0" smtClean="0"/>
              <a:t>Отчеты руководителю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9000"/>
              <a:buFont typeface="Arial" panose="020B0604020202020204" pitchFamily="34" charset="0"/>
              <a:buChar char="•"/>
            </a:pPr>
            <a:r>
              <a:rPr lang="ru-RU" sz="2400" dirty="0"/>
              <a:t>Интеграция задач с </a:t>
            </a:r>
            <a:r>
              <a:rPr lang="ru-RU" sz="2400" dirty="0" smtClean="0"/>
              <a:t>календарями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19000"/>
              <a:buFont typeface="Arial" panose="020B0604020202020204" pitchFamily="34" charset="0"/>
              <a:buChar char="•"/>
            </a:pPr>
            <a:r>
              <a:rPr lang="ru-RU" sz="2400" dirty="0" smtClean="0"/>
              <a:t>Учёт занятости</a:t>
            </a:r>
            <a:endParaRPr lang="ru-RU" sz="2400" dirty="0"/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000" dirty="0" smtClean="0"/>
          </a:p>
        </p:txBody>
      </p:sp>
      <p:pic>
        <p:nvPicPr>
          <p:cNvPr id="8194" name="Picture 2" descr="C:\Users\fedotov\Pictures\ga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52" y="2276873"/>
            <a:ext cx="4644652" cy="239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387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695146" y="-88640"/>
            <a:ext cx="5757174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>Мобильный портал</a:t>
            </a:r>
            <a:endParaRPr lang="en-US" sz="3600" dirty="0" smtClean="0">
              <a:latin typeface="Verdana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l="12897" t="12388" r="10003" b="49906"/>
          <a:stretch/>
        </p:blipFill>
        <p:spPr>
          <a:xfrm>
            <a:off x="502570" y="5729064"/>
            <a:ext cx="1800578" cy="727522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3" cstate="print"/>
          <a:srcRect l="15451" t="31373" r="16097" b="32173"/>
          <a:stretch/>
        </p:blipFill>
        <p:spPr>
          <a:xfrm>
            <a:off x="2483768" y="5805264"/>
            <a:ext cx="1676401" cy="57597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932040" y="1412776"/>
            <a:ext cx="4680520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FFC000"/>
              </a:buClr>
              <a:buSzPct val="115000"/>
              <a:buFont typeface="Arial"/>
              <a:buChar char="•"/>
            </a:pPr>
            <a:r>
              <a:rPr lang="ru-RU" sz="2600" b="0" dirty="0">
                <a:latin typeface="Calibri"/>
                <a:cs typeface="Calibri"/>
              </a:rPr>
              <a:t>Живая </a:t>
            </a:r>
            <a:r>
              <a:rPr lang="ru-RU" sz="2600" b="0" dirty="0" smtClean="0">
                <a:latin typeface="Calibri"/>
                <a:cs typeface="Calibri"/>
              </a:rPr>
              <a:t>лента</a:t>
            </a:r>
          </a:p>
          <a:p>
            <a:pPr marL="171450" indent="-171450">
              <a:spcBef>
                <a:spcPts val="600"/>
              </a:spcBef>
              <a:buClr>
                <a:srgbClr val="FFC000"/>
              </a:buClr>
              <a:buSzPct val="115000"/>
              <a:buFont typeface="Arial"/>
              <a:buChar char="•"/>
            </a:pPr>
            <a:r>
              <a:rPr lang="ru-RU" sz="2600" b="0" dirty="0" smtClean="0">
                <a:latin typeface="Calibri"/>
                <a:cs typeface="Calibri"/>
              </a:rPr>
              <a:t>Управление </a:t>
            </a:r>
            <a:r>
              <a:rPr lang="ru-RU" sz="2600" b="0" dirty="0">
                <a:latin typeface="Calibri"/>
                <a:cs typeface="Calibri"/>
              </a:rPr>
              <a:t>задачами</a:t>
            </a:r>
          </a:p>
          <a:p>
            <a:pPr marL="171450" indent="-171450">
              <a:spcBef>
                <a:spcPts val="600"/>
              </a:spcBef>
              <a:buClr>
                <a:srgbClr val="FFC000"/>
              </a:buClr>
              <a:buSzPct val="115000"/>
              <a:buFont typeface="Arial"/>
              <a:buChar char="•"/>
            </a:pPr>
            <a:r>
              <a:rPr lang="ru-RU" sz="2600" b="0" dirty="0">
                <a:latin typeface="Calibri"/>
                <a:cs typeface="Calibri"/>
              </a:rPr>
              <a:t>Работа с </a:t>
            </a:r>
            <a:r>
              <a:rPr lang="ru-RU" sz="2600" b="0" dirty="0" smtClean="0">
                <a:latin typeface="Calibri"/>
                <a:cs typeface="Calibri"/>
              </a:rPr>
              <a:t>файлами</a:t>
            </a:r>
          </a:p>
          <a:p>
            <a:pPr marL="171450" indent="-171450">
              <a:spcBef>
                <a:spcPts val="600"/>
              </a:spcBef>
              <a:buClr>
                <a:srgbClr val="FFC000"/>
              </a:buClr>
              <a:buSzPct val="115000"/>
              <a:buFont typeface="Arial"/>
              <a:buChar char="•"/>
            </a:pPr>
            <a:r>
              <a:rPr lang="ru-RU" sz="2600" dirty="0" smtClean="0">
                <a:latin typeface="Calibri"/>
                <a:cs typeface="Calibri"/>
              </a:rPr>
              <a:t>С</a:t>
            </a:r>
            <a:r>
              <a:rPr lang="ru-RU" sz="2600" b="0" dirty="0" smtClean="0">
                <a:latin typeface="Calibri"/>
                <a:cs typeface="Calibri"/>
              </a:rPr>
              <a:t>ообщения, звонки и </a:t>
            </a:r>
            <a:r>
              <a:rPr lang="ru-RU" sz="2600" b="0" dirty="0" err="1" smtClean="0">
                <a:latin typeface="Calibri"/>
                <a:cs typeface="Calibri"/>
              </a:rPr>
              <a:t>видеозвонки</a:t>
            </a:r>
            <a:endParaRPr lang="ru-RU" sz="26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Clr>
                <a:srgbClr val="FFC000"/>
              </a:buClr>
              <a:buSzPct val="115000"/>
              <a:buFont typeface="Arial"/>
              <a:buChar char="•"/>
            </a:pPr>
            <a:r>
              <a:rPr lang="ru-RU" sz="2600" b="0" dirty="0">
                <a:latin typeface="Calibri"/>
                <a:cs typeface="Calibri"/>
              </a:rPr>
              <a:t>Контакты </a:t>
            </a:r>
            <a:r>
              <a:rPr lang="ru-RU" sz="2600" b="0" dirty="0" smtClean="0">
                <a:latin typeface="Calibri"/>
                <a:cs typeface="Calibri"/>
              </a:rPr>
              <a:t>сотрудников</a:t>
            </a:r>
            <a:endParaRPr lang="en-US" sz="26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Clr>
                <a:srgbClr val="FFC000"/>
              </a:buClr>
              <a:buSzPct val="115000"/>
              <a:buFont typeface="Arial"/>
              <a:buChar char="•"/>
            </a:pPr>
            <a:r>
              <a:rPr lang="ru-RU" sz="2600" b="0" dirty="0" smtClean="0">
                <a:latin typeface="Calibri"/>
                <a:cs typeface="Calibri"/>
              </a:rPr>
              <a:t>Рабочие группы</a:t>
            </a:r>
            <a:endParaRPr lang="ru-RU" sz="26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Clr>
                <a:srgbClr val="FFC000"/>
              </a:buClr>
              <a:buSzPct val="115000"/>
              <a:buFont typeface="Arial"/>
              <a:buChar char="•"/>
            </a:pPr>
            <a:r>
              <a:rPr lang="ru-RU" sz="2600" b="0" dirty="0" err="1">
                <a:latin typeface="Calibri"/>
                <a:cs typeface="Calibri"/>
              </a:rPr>
              <a:t>Push</a:t>
            </a:r>
            <a:r>
              <a:rPr lang="ru-RU" sz="2600" b="0" dirty="0">
                <a:latin typeface="Calibri"/>
                <a:cs typeface="Calibri"/>
              </a:rPr>
              <a:t>-</a:t>
            </a:r>
            <a:r>
              <a:rPr lang="ru-RU" sz="2600" b="0" dirty="0" smtClean="0">
                <a:latin typeface="Calibri"/>
                <a:cs typeface="Calibri"/>
              </a:rPr>
              <a:t>уведомления  </a:t>
            </a:r>
          </a:p>
          <a:p>
            <a:pPr marL="171450" indent="-171450">
              <a:spcBef>
                <a:spcPts val="600"/>
              </a:spcBef>
              <a:buClr>
                <a:srgbClr val="FFC000"/>
              </a:buClr>
              <a:buSzPct val="115000"/>
              <a:buFont typeface="Arial"/>
              <a:buChar char="•"/>
            </a:pPr>
            <a:r>
              <a:rPr lang="ru-RU" sz="2600" dirty="0" smtClean="0">
                <a:latin typeface="Calibri"/>
                <a:cs typeface="Calibri"/>
              </a:rPr>
              <a:t>Работа в </a:t>
            </a:r>
            <a:r>
              <a:rPr lang="ru-RU" sz="2600" dirty="0" err="1" smtClean="0">
                <a:latin typeface="Calibri"/>
                <a:cs typeface="Calibri"/>
              </a:rPr>
              <a:t>офлайне</a:t>
            </a:r>
            <a:endParaRPr lang="ru-RU" sz="260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endParaRPr lang="ru-RU" sz="2400" b="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endParaRPr lang="ru-RU" sz="2400" b="0" dirty="0">
              <a:solidFill>
                <a:srgbClr val="F53830"/>
              </a:solidFill>
              <a:latin typeface="Calibri"/>
              <a:cs typeface="Calibri"/>
            </a:endParaRP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fedotov\Pictures\img-11_n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/>
          <a:stretch/>
        </p:blipFill>
        <p:spPr bwMode="auto">
          <a:xfrm>
            <a:off x="0" y="1431801"/>
            <a:ext cx="4756815" cy="399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67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25330" y="-99392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600" dirty="0" err="1" smtClean="0">
                <a:solidFill>
                  <a:prstClr val="black"/>
                </a:solidFill>
                <a:cs typeface="Calibri"/>
              </a:rPr>
              <a:t>Десктопное</a:t>
            </a:r>
            <a:r>
              <a:rPr lang="ru-RU" sz="3600" dirty="0" smtClean="0">
                <a:solidFill>
                  <a:prstClr val="black"/>
                </a:solidFill>
                <a:cs typeface="Calibri"/>
              </a:rPr>
              <a:t> приложение</a:t>
            </a:r>
            <a:endParaRPr lang="en-US" sz="3600" dirty="0" smtClean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4790" y="1916832"/>
            <a:ext cx="4086721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114000"/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корпоративный бизнес-мессенджер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114000"/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Звонки и </a:t>
            </a:r>
            <a:r>
              <a:rPr lang="ru-RU" sz="2400" dirty="0" err="1" smtClean="0">
                <a:solidFill>
                  <a:prstClr val="black"/>
                </a:solidFill>
                <a:latin typeface="Calibri"/>
                <a:cs typeface="Calibri"/>
              </a:rPr>
              <a:t>видеозвонки</a:t>
            </a:r>
            <a:endParaRPr lang="ru-RU" sz="2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114000"/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мгновенные уведомления </a:t>
            </a: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о новых сообщениях, комментариях и лайках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114000"/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список сотрудников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114000"/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сохраняет историю переписки</a:t>
            </a:r>
          </a:p>
        </p:txBody>
      </p:sp>
      <p:pic>
        <p:nvPicPr>
          <p:cNvPr id="15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348880"/>
            <a:ext cx="4716016" cy="2448859"/>
          </a:xfrm>
          <a:prstGeom prst="rect">
            <a:avLst/>
          </a:prstGeom>
        </p:spPr>
      </p:pic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16148" y="2470248"/>
            <a:ext cx="79883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4400" b="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Спасибо </a:t>
            </a:r>
            <a:r>
              <a:rPr lang="ru-RU" sz="4400" b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за внимание!</a:t>
            </a:r>
            <a:r>
              <a:rPr lang="en-US" sz="4400" b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 </a:t>
            </a:r>
            <a:endParaRPr lang="ru-RU" sz="4400" b="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ctr" eaLnBrk="1" hangingPunct="1"/>
            <a:r>
              <a:rPr lang="ru-RU" sz="4400" b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Вопросы?</a:t>
            </a:r>
            <a:endParaRPr lang="en-US" sz="4400" b="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84040" y="4987819"/>
            <a:ext cx="201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latin typeface="+mn-lt"/>
              </a:rPr>
              <a:t>+7 000 000</a:t>
            </a:r>
            <a:r>
              <a:rPr lang="ru-RU" sz="2000" b="0" dirty="0" smtClean="0">
                <a:latin typeface="+mn-lt"/>
              </a:rPr>
              <a:t>-</a:t>
            </a:r>
            <a:r>
              <a:rPr lang="en-US" sz="2000" b="0" dirty="0" smtClean="0">
                <a:latin typeface="+mn-lt"/>
              </a:rPr>
              <a:t>00</a:t>
            </a:r>
            <a:r>
              <a:rPr lang="ru-RU" sz="2000" b="0" dirty="0" smtClean="0">
                <a:latin typeface="+mn-lt"/>
              </a:rPr>
              <a:t>-</a:t>
            </a:r>
            <a:r>
              <a:rPr lang="en-US" sz="2000" b="0" dirty="0" smtClean="0">
                <a:latin typeface="+mn-lt"/>
              </a:rPr>
              <a:t>00</a:t>
            </a:r>
            <a:endParaRPr lang="ru-RU" sz="2000" b="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6448" y="4987819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latin typeface="+mn-lt"/>
              </a:rPr>
              <a:t>mail@1c-bitrix.ru</a:t>
            </a:r>
            <a:endParaRPr lang="ru-RU" sz="2000" b="0" dirty="0">
              <a:latin typeface="+mn-lt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959426" y="5387929"/>
            <a:ext cx="2133600" cy="0"/>
          </a:xfrm>
          <a:prstGeom prst="line">
            <a:avLst/>
          </a:prstGeom>
          <a:ln w="9525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928430" y="4260323"/>
            <a:ext cx="1363736" cy="0"/>
          </a:xfrm>
          <a:prstGeom prst="line">
            <a:avLst/>
          </a:prstGeom>
          <a:ln w="28575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16" y="5070950"/>
            <a:ext cx="344995" cy="2327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27" y="4987819"/>
            <a:ext cx="245237" cy="3990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28577" y="4469050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0" dirty="0" smtClean="0">
                <a:latin typeface="+mn-lt"/>
              </a:rPr>
              <a:t>Имя Фамилия</a:t>
            </a:r>
            <a:endParaRPr lang="ru-RU" sz="2000" b="0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" descr="2840303_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/>
          <a:stretch/>
        </p:blipFill>
        <p:spPr>
          <a:xfrm>
            <a:off x="0" y="-6812"/>
            <a:ext cx="9149846" cy="6864812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8619"/>
            <a:ext cx="9152468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2689596"/>
            <a:ext cx="7560840" cy="138747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>
                <a:solidFill>
                  <a:schemeClr val="bg1"/>
                </a:solidFill>
              </a:rPr>
              <a:t>1С-Битрикс: Официальный сайт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>
                <a:solidFill>
                  <a:schemeClr val="bg1"/>
                </a:solidFill>
              </a:rPr>
              <a:t>государственной организации</a:t>
            </a:r>
          </a:p>
        </p:txBody>
      </p:sp>
      <p:pic>
        <p:nvPicPr>
          <p:cNvPr id="10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4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12435</TotalTime>
  <Words>2023</Words>
  <Application>Microsoft Office PowerPoint</Application>
  <PresentationFormat>Экран (4:3)</PresentationFormat>
  <Paragraphs>486</Paragraphs>
  <Slides>88</Slides>
  <Notes>62</Notes>
  <HiddenSlides>1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88</vt:i4>
      </vt:variant>
    </vt:vector>
  </HeadingPairs>
  <TitlesOfParts>
    <vt:vector size="93" baseType="lpstr">
      <vt:lpstr>Тема Office</vt:lpstr>
      <vt:lpstr>1_Тема1</vt:lpstr>
      <vt:lpstr>3_Тема1</vt:lpstr>
      <vt:lpstr>2_Тема Office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Визуальный редактор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обновлений SiteUpdate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это?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внедрения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Битрикс24 для государственной организации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ELENA</cp:lastModifiedBy>
  <cp:revision>829</cp:revision>
  <dcterms:modified xsi:type="dcterms:W3CDTF">2017-10-18T14:17:13Z</dcterms:modified>
</cp:coreProperties>
</file>